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1"/>
  </p:notesMasterIdLst>
  <p:sldIdLst>
    <p:sldId id="256" r:id="rId2"/>
    <p:sldId id="257" r:id="rId3"/>
    <p:sldId id="264" r:id="rId4"/>
    <p:sldId id="258" r:id="rId5"/>
    <p:sldId id="259" r:id="rId6"/>
    <p:sldId id="290" r:id="rId7"/>
    <p:sldId id="265" r:id="rId8"/>
    <p:sldId id="291" r:id="rId9"/>
    <p:sldId id="30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BB2A695-ECD8-4999-847F-F352D4F7F0EB}">
          <p14:sldIdLst>
            <p14:sldId id="256"/>
            <p14:sldId id="257"/>
            <p14:sldId id="264"/>
            <p14:sldId id="258"/>
            <p14:sldId id="259"/>
            <p14:sldId id="290"/>
            <p14:sldId id="265"/>
            <p14:sldId id="291"/>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8D8"/>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5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1040;&#1085;&#1072;&#1083;&#1080;&#1079;_2021\tematiki_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1040;&#1085;&#1072;&#1083;&#1080;&#1079;_2021\tematiki_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1040;&#1085;&#1072;&#1083;&#1080;&#1079;_2021\&#1048;&#1079;&#1076;_&#1089;&#1073;&#1086;&#1088;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cuments\&#1040;&#1085;&#1072;&#1083;&#1080;&#1079;_2021\&#1048;&#1079;&#1076;_&#1089;&#1073;&#1086;&#1088;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ocuments\&#1052;&#1086;&#1089;&#1082;&#1086;&#1074;&#1089;&#1082;&#1080;&#1081;%20&#1088;&#1099;&#1085;&#1086;&#1082;_2020\&#1089;&#1086;&#1094;%20&#1086;&#1087;&#1088;&#1086;&#1089;_202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051612323734312E-2"/>
          <c:y val="9.4919954692530548E-2"/>
          <c:w val="0.95317903305486529"/>
          <c:h val="0.60167231090552176"/>
        </c:manualLayout>
      </c:layout>
      <c:barChart>
        <c:barDir val="col"/>
        <c:grouping val="clustered"/>
        <c:varyColors val="0"/>
        <c:ser>
          <c:idx val="0"/>
          <c:order val="0"/>
          <c:tx>
            <c:strRef>
              <c:f>Лист2!$A$3</c:f>
              <c:strCache>
                <c:ptCount val="1"/>
                <c:pt idx="0">
                  <c:v>mass market (bookstores, online shops, kiosks, FMCG) </c:v>
                </c:pt>
              </c:strCache>
            </c:strRef>
          </c:tx>
          <c:spPr>
            <a:solidFill>
              <a:schemeClr val="accent1"/>
            </a:solidFill>
            <a:ln>
              <a:noFill/>
            </a:ln>
            <a:effectLst/>
          </c:spPr>
          <c:invertIfNegative val="0"/>
          <c:dLbls>
            <c:dLbl>
              <c:idx val="3"/>
              <c:layout>
                <c:manualLayout>
                  <c:x val="-1.7486340001641879E-3"/>
                  <c:y val="1.120536410955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2C-46FE-AAE2-355F59C7B604}"/>
                </c:ext>
              </c:extLst>
            </c:dLbl>
            <c:dLbl>
              <c:idx val="4"/>
              <c:layout>
                <c:manualLayout>
                  <c:x val="1.398907200131299E-2"/>
                  <c:y val="2.355205262760864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2C-46FE-AAE2-355F59C7B604}"/>
                </c:ext>
              </c:extLst>
            </c:dLbl>
            <c:dLbl>
              <c:idx val="5"/>
              <c:layout>
                <c:manualLayout>
                  <c:x val="-5.2459020004923711E-3"/>
                  <c:y val="-7.07770852924053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2C-46FE-AAE2-355F59C7B604}"/>
                </c:ext>
              </c:extLst>
            </c:dLbl>
            <c:dLbl>
              <c:idx val="6"/>
              <c:layout>
                <c:manualLayout>
                  <c:x val="-6.3846773107000265E-3"/>
                  <c:y val="1.8518518518518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2C-46FE-AAE2-355F59C7B604}"/>
                </c:ext>
              </c:extLst>
            </c:dLbl>
            <c:dLbl>
              <c:idx val="7"/>
              <c:layout>
                <c:manualLayout>
                  <c:x val="0"/>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2C-46FE-AAE2-355F59C7B604}"/>
                </c:ext>
              </c:extLst>
            </c:dLbl>
            <c:dLbl>
              <c:idx val="8"/>
              <c:layout>
                <c:manualLayout>
                  <c:x val="0"/>
                  <c:y val="2.063983488132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2C-46FE-AAE2-355F59C7B604}"/>
                </c:ext>
              </c:extLst>
            </c:dLbl>
            <c:dLbl>
              <c:idx val="9"/>
              <c:layout>
                <c:manualLayout>
                  <c:x val="-1.3080488979263138E-16"/>
                  <c:y val="1.6511867905056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2C-46FE-AAE2-355F59C7B604}"/>
                </c:ext>
              </c:extLst>
            </c:dLbl>
            <c:dLbl>
              <c:idx val="10"/>
              <c:layout>
                <c:manualLayout>
                  <c:x val="-1.2823167866874132E-16"/>
                  <c:y val="1.6511867905056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12C-46FE-AAE2-355F59C7B6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Лист2!$B$2:$G$2</c:f>
              <c:strCache>
                <c:ptCount val="6"/>
                <c:pt idx="0">
                  <c:v>2016</c:v>
                </c:pt>
                <c:pt idx="1">
                  <c:v>2017</c:v>
                </c:pt>
                <c:pt idx="2">
                  <c:v>2018</c:v>
                </c:pt>
                <c:pt idx="3">
                  <c:v>2019</c:v>
                </c:pt>
                <c:pt idx="4">
                  <c:v>2020</c:v>
                </c:pt>
                <c:pt idx="5">
                  <c:v>2021 F</c:v>
                </c:pt>
              </c:strCache>
            </c:strRef>
          </c:cat>
          <c:val>
            <c:numRef>
              <c:f>Лист2!$B$3:$G$3</c:f>
              <c:numCache>
                <c:formatCode>General</c:formatCode>
                <c:ptCount val="6"/>
                <c:pt idx="0">
                  <c:v>55.921999999999997</c:v>
                </c:pt>
                <c:pt idx="1">
                  <c:v>57.664999999999999</c:v>
                </c:pt>
                <c:pt idx="2">
                  <c:v>58.786999999999999</c:v>
                </c:pt>
                <c:pt idx="3">
                  <c:v>60.655999999999999</c:v>
                </c:pt>
                <c:pt idx="4" formatCode="0.000">
                  <c:v>52.997999999999998</c:v>
                </c:pt>
                <c:pt idx="5" formatCode="0.000">
                  <c:v>57.88</c:v>
                </c:pt>
              </c:numCache>
            </c:numRef>
          </c:val>
          <c:extLst>
            <c:ext xmlns:c16="http://schemas.microsoft.com/office/drawing/2014/chart" uri="{C3380CC4-5D6E-409C-BE32-E72D297353CC}">
              <c16:uniqueId val="{00000008-912C-46FE-AAE2-355F59C7B604}"/>
            </c:ext>
          </c:extLst>
        </c:ser>
        <c:ser>
          <c:idx val="1"/>
          <c:order val="1"/>
          <c:tx>
            <c:strRef>
              <c:f>Лист2!$A$4</c:f>
              <c:strCache>
                <c:ptCount val="1"/>
                <c:pt idx="0">
                  <c:v>public procurement (libraries, schools, colleges)</c:v>
                </c:pt>
              </c:strCache>
            </c:strRef>
          </c:tx>
          <c:spPr>
            <a:solidFill>
              <a:schemeClr val="accent2"/>
            </a:solidFill>
            <a:ln>
              <a:noFill/>
            </a:ln>
            <a:effectLst/>
          </c:spPr>
          <c:invertIfNegative val="0"/>
          <c:dLbls>
            <c:dLbl>
              <c:idx val="0"/>
              <c:layout>
                <c:manualLayout>
                  <c:x val="2.7666935013034116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2C-46FE-AAE2-355F59C7B604}"/>
                </c:ext>
              </c:extLst>
            </c:dLbl>
            <c:dLbl>
              <c:idx val="1"/>
              <c:layout>
                <c:manualLayout>
                  <c:x val="2.9795160783267521E-2"/>
                  <c:y val="1.388888888888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12C-46FE-AAE2-355F59C7B604}"/>
                </c:ext>
              </c:extLst>
            </c:dLbl>
            <c:dLbl>
              <c:idx val="2"/>
              <c:layout>
                <c:manualLayout>
                  <c:x val="2.5538709242800731E-2"/>
                  <c:y val="1.8518518518518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12C-46FE-AAE2-355F59C7B604}"/>
                </c:ext>
              </c:extLst>
            </c:dLbl>
            <c:dLbl>
              <c:idx val="3"/>
              <c:layout>
                <c:manualLayout>
                  <c:x val="2.9795160783267442E-2"/>
                  <c:y val="2.3148148148148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12C-46FE-AAE2-355F59C7B604}"/>
                </c:ext>
              </c:extLst>
            </c:dLbl>
            <c:dLbl>
              <c:idx val="4"/>
              <c:layout>
                <c:manualLayout>
                  <c:x val="3.1923386553500833E-2"/>
                  <c:y val="1.388888888888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12C-46FE-AAE2-355F59C7B604}"/>
                </c:ext>
              </c:extLst>
            </c:dLbl>
            <c:dLbl>
              <c:idx val="5"/>
              <c:layout>
                <c:manualLayout>
                  <c:x val="2.9795160783267521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12C-46FE-AAE2-355F59C7B604}"/>
                </c:ext>
              </c:extLst>
            </c:dLbl>
            <c:dLbl>
              <c:idx val="6"/>
              <c:layout>
                <c:manualLayout>
                  <c:x val="3.4051612323734312E-2"/>
                  <c:y val="1.8518518518518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12C-46FE-AAE2-355F59C7B604}"/>
                </c:ext>
              </c:extLst>
            </c:dLbl>
            <c:dLbl>
              <c:idx val="7"/>
              <c:layout>
                <c:manualLayout>
                  <c:x val="2.5538709242800731E-2"/>
                  <c:y val="1.388888888888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12C-46FE-AAE2-355F59C7B604}"/>
                </c:ext>
              </c:extLst>
            </c:dLbl>
            <c:dLbl>
              <c:idx val="8"/>
              <c:layout>
                <c:manualLayout>
                  <c:x val="2.7189544722519249E-2"/>
                  <c:y val="1.6511867905056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12C-46FE-AAE2-355F59C7B604}"/>
                </c:ext>
              </c:extLst>
            </c:dLbl>
            <c:dLbl>
              <c:idx val="9"/>
              <c:layout>
                <c:manualLayout>
                  <c:x val="2.150998814233385E-2"/>
                  <c:y val="2.4767801857585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12C-46FE-AAE2-355F59C7B604}"/>
                </c:ext>
              </c:extLst>
            </c:dLbl>
            <c:dLbl>
              <c:idx val="10"/>
              <c:layout>
                <c:manualLayout>
                  <c:x val="1.923497400180536E-2"/>
                  <c:y val="2.4767801857585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12C-46FE-AAE2-355F59C7B6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Лист2!$B$2:$G$2</c:f>
              <c:strCache>
                <c:ptCount val="6"/>
                <c:pt idx="0">
                  <c:v>2016</c:v>
                </c:pt>
                <c:pt idx="1">
                  <c:v>2017</c:v>
                </c:pt>
                <c:pt idx="2">
                  <c:v>2018</c:v>
                </c:pt>
                <c:pt idx="3">
                  <c:v>2019</c:v>
                </c:pt>
                <c:pt idx="4">
                  <c:v>2020</c:v>
                </c:pt>
                <c:pt idx="5">
                  <c:v>2021 F</c:v>
                </c:pt>
              </c:strCache>
            </c:strRef>
          </c:cat>
          <c:val>
            <c:numRef>
              <c:f>Лист2!$B$4:$G$4</c:f>
              <c:numCache>
                <c:formatCode>General</c:formatCode>
                <c:ptCount val="6"/>
                <c:pt idx="0" formatCode="0.000">
                  <c:v>14.72</c:v>
                </c:pt>
                <c:pt idx="1">
                  <c:v>14.975</c:v>
                </c:pt>
                <c:pt idx="2">
                  <c:v>15.319000000000001</c:v>
                </c:pt>
                <c:pt idx="3">
                  <c:v>15.992000000000001</c:v>
                </c:pt>
                <c:pt idx="4" formatCode="0.000">
                  <c:v>16.125</c:v>
                </c:pt>
                <c:pt idx="5" formatCode="0.000">
                  <c:v>16.100000000000001</c:v>
                </c:pt>
              </c:numCache>
            </c:numRef>
          </c:val>
          <c:extLst>
            <c:ext xmlns:c16="http://schemas.microsoft.com/office/drawing/2014/chart" uri="{C3380CC4-5D6E-409C-BE32-E72D297353CC}">
              <c16:uniqueId val="{00000014-912C-46FE-AAE2-355F59C7B604}"/>
            </c:ext>
          </c:extLst>
        </c:ser>
        <c:ser>
          <c:idx val="2"/>
          <c:order val="2"/>
          <c:tx>
            <c:strRef>
              <c:f>Лист2!$A$5</c:f>
              <c:strCache>
                <c:ptCount val="1"/>
                <c:pt idx="0">
                  <c:v>direct selling (subscription editions, book clubs)</c:v>
                </c:pt>
              </c:strCache>
            </c:strRef>
          </c:tx>
          <c:spPr>
            <a:solidFill>
              <a:schemeClr val="accent3"/>
            </a:solidFill>
            <a:ln>
              <a:noFill/>
            </a:ln>
            <a:effectLst/>
          </c:spPr>
          <c:invertIfNegative val="0"/>
          <c:dLbls>
            <c:delete val="1"/>
          </c:dLbls>
          <c:cat>
            <c:strRef>
              <c:f>Лист2!$B$2:$G$2</c:f>
              <c:strCache>
                <c:ptCount val="6"/>
                <c:pt idx="0">
                  <c:v>2016</c:v>
                </c:pt>
                <c:pt idx="1">
                  <c:v>2017</c:v>
                </c:pt>
                <c:pt idx="2">
                  <c:v>2018</c:v>
                </c:pt>
                <c:pt idx="3">
                  <c:v>2019</c:v>
                </c:pt>
                <c:pt idx="4">
                  <c:v>2020</c:v>
                </c:pt>
                <c:pt idx="5">
                  <c:v>2021 F</c:v>
                </c:pt>
              </c:strCache>
            </c:strRef>
          </c:cat>
          <c:val>
            <c:numRef>
              <c:f>Лист2!$B$5:$G$5</c:f>
              <c:numCache>
                <c:formatCode>General</c:formatCode>
                <c:ptCount val="6"/>
                <c:pt idx="0" formatCode="0.000">
                  <c:v>1.51</c:v>
                </c:pt>
                <c:pt idx="1">
                  <c:v>1.2509999999999999</c:v>
                </c:pt>
                <c:pt idx="2">
                  <c:v>0.84199999999999997</c:v>
                </c:pt>
                <c:pt idx="3">
                  <c:v>0.81100000000000005</c:v>
                </c:pt>
                <c:pt idx="4" formatCode="0.000">
                  <c:v>0.71399999999999997</c:v>
                </c:pt>
                <c:pt idx="5" formatCode="0.000">
                  <c:v>0.7</c:v>
                </c:pt>
              </c:numCache>
            </c:numRef>
          </c:val>
          <c:extLst>
            <c:ext xmlns:c16="http://schemas.microsoft.com/office/drawing/2014/chart" uri="{C3380CC4-5D6E-409C-BE32-E72D297353CC}">
              <c16:uniqueId val="{00000015-912C-46FE-AAE2-355F59C7B604}"/>
            </c:ext>
          </c:extLst>
        </c:ser>
        <c:dLbls>
          <c:showLegendKey val="0"/>
          <c:showVal val="1"/>
          <c:showCatName val="0"/>
          <c:showSerName val="0"/>
          <c:showPercent val="0"/>
          <c:showBubbleSize val="0"/>
        </c:dLbls>
        <c:gapWidth val="63"/>
        <c:overlap val="49"/>
        <c:axId val="151994728"/>
        <c:axId val="151990024"/>
      </c:barChart>
      <c:lineChart>
        <c:grouping val="standard"/>
        <c:varyColors val="0"/>
        <c:ser>
          <c:idx val="3"/>
          <c:order val="3"/>
          <c:tx>
            <c:strRef>
              <c:f>Лист2!$A$6</c:f>
              <c:strCache>
                <c:ptCount val="1"/>
                <c:pt idx="0">
                  <c:v>total volume of printed book industry</c:v>
                </c:pt>
              </c:strCache>
            </c:strRef>
          </c:tx>
          <c:spPr>
            <a:ln w="28575" cap="rnd">
              <a:solidFill>
                <a:schemeClr val="accent4"/>
              </a:solidFill>
              <a:round/>
            </a:ln>
            <a:effectLst>
              <a:outerShdw blurRad="50800" dist="38100" dir="18900000" algn="bl" rotWithShape="0">
                <a:prstClr val="black">
                  <a:alpha val="40000"/>
                </a:prstClr>
              </a:outerShdw>
            </a:effectLst>
          </c:spPr>
          <c:marker>
            <c:symbol val="circle"/>
            <c:size val="9"/>
            <c:spPr>
              <a:solidFill>
                <a:schemeClr val="accent4"/>
              </a:solidFill>
              <a:ln w="9525">
                <a:solidFill>
                  <a:schemeClr val="accent1"/>
                </a:solidFill>
              </a:ln>
              <a:effectLst>
                <a:outerShdw blurRad="50800" dist="38100" dir="18900000" algn="bl" rotWithShape="0">
                  <a:prstClr val="black">
                    <a:alpha val="40000"/>
                  </a:prstClr>
                </a:outerShdw>
              </a:effectLst>
            </c:spPr>
          </c:marker>
          <c:dLbls>
            <c:dLbl>
              <c:idx val="0"/>
              <c:layout>
                <c:manualLayout>
                  <c:x val="-4.9680481884977881E-2"/>
                  <c:y val="-7.0448565829714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12C-46FE-AAE2-355F59C7B604}"/>
                </c:ext>
              </c:extLst>
            </c:dLbl>
            <c:dLbl>
              <c:idx val="1"/>
              <c:layout>
                <c:manualLayout>
                  <c:x val="-5.0467504872768292E-2"/>
                  <c:y val="-6.0718516117032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12C-46FE-AAE2-355F59C7B604}"/>
                </c:ext>
              </c:extLst>
            </c:dLbl>
            <c:dLbl>
              <c:idx val="2"/>
              <c:layout>
                <c:manualLayout>
                  <c:x val="-4.522160287227598E-2"/>
                  <c:y val="-6.3402240842483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12C-46FE-AAE2-355F59C7B604}"/>
                </c:ext>
              </c:extLst>
            </c:dLbl>
            <c:dLbl>
              <c:idx val="3"/>
              <c:layout>
                <c:manualLayout>
                  <c:x val="-4.50723493875375E-2"/>
                  <c:y val="-4.1462553675934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12C-46FE-AAE2-355F59C7B604}"/>
                </c:ext>
              </c:extLst>
            </c:dLbl>
            <c:dLbl>
              <c:idx val="4"/>
              <c:layout>
                <c:manualLayout>
                  <c:x val="-3.5719360490124211E-2"/>
                  <c:y val="-5.3405287061515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12C-46FE-AAE2-355F59C7B604}"/>
                </c:ext>
              </c:extLst>
            </c:dLbl>
            <c:dLbl>
              <c:idx val="5"/>
              <c:layout>
                <c:manualLayout>
                  <c:x val="-4.2334291456256889E-2"/>
                  <c:y val="-6.169169384174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12C-46FE-AAE2-355F59C7B604}"/>
                </c:ext>
              </c:extLst>
            </c:dLbl>
            <c:dLbl>
              <c:idx val="6"/>
              <c:layout>
                <c:manualLayout>
                  <c:x val="-4.4509169431046991E-2"/>
                  <c:y val="4.8646953186579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12C-46FE-AAE2-355F59C7B604}"/>
                </c:ext>
              </c:extLst>
            </c:dLbl>
            <c:dLbl>
              <c:idx val="7"/>
              <c:layout>
                <c:manualLayout>
                  <c:x val="-4.2197317045736572E-2"/>
                  <c:y val="4.7643564678254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12C-46FE-AAE2-355F59C7B604}"/>
                </c:ext>
              </c:extLst>
            </c:dLbl>
            <c:dLbl>
              <c:idx val="8"/>
              <c:layout>
                <c:manualLayout>
                  <c:x val="-4.1555805106892482E-2"/>
                  <c:y val="3.7151702786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12C-46FE-AAE2-355F59C7B604}"/>
                </c:ext>
              </c:extLst>
            </c:dLbl>
            <c:dLbl>
              <c:idx val="9"/>
              <c:layout>
                <c:manualLayout>
                  <c:x val="-3.6721314003446727E-2"/>
                  <c:y val="3.7151702786377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12C-46FE-AAE2-355F59C7B604}"/>
                </c:ext>
              </c:extLst>
            </c:dLbl>
            <c:dLbl>
              <c:idx val="10"/>
              <c:layout>
                <c:manualLayout>
                  <c:x val="-2.6229510002461983E-2"/>
                  <c:y val="3.3023735810113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12C-46FE-AAE2-355F59C7B60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Лист2!$B$2:$G$2</c:f>
              <c:strCache>
                <c:ptCount val="6"/>
                <c:pt idx="0">
                  <c:v>2016</c:v>
                </c:pt>
                <c:pt idx="1">
                  <c:v>2017</c:v>
                </c:pt>
                <c:pt idx="2">
                  <c:v>2018</c:v>
                </c:pt>
                <c:pt idx="3">
                  <c:v>2019</c:v>
                </c:pt>
                <c:pt idx="4">
                  <c:v>2020</c:v>
                </c:pt>
                <c:pt idx="5">
                  <c:v>2021 F</c:v>
                </c:pt>
              </c:strCache>
            </c:strRef>
          </c:cat>
          <c:val>
            <c:numRef>
              <c:f>Лист2!$B$6:$G$6</c:f>
              <c:numCache>
                <c:formatCode>0.000</c:formatCode>
                <c:ptCount val="6"/>
                <c:pt idx="0" formatCode="General">
                  <c:v>72.152000000000001</c:v>
                </c:pt>
                <c:pt idx="1">
                  <c:v>73.891000000000005</c:v>
                </c:pt>
                <c:pt idx="2" formatCode="General">
                  <c:v>74.947999999999993</c:v>
                </c:pt>
                <c:pt idx="3" formatCode="General">
                  <c:v>77.459000000000003</c:v>
                </c:pt>
                <c:pt idx="4" formatCode="General">
                  <c:v>69.837000000000003</c:v>
                </c:pt>
                <c:pt idx="5">
                  <c:v>74.680000000000007</c:v>
                </c:pt>
              </c:numCache>
            </c:numRef>
          </c:val>
          <c:smooth val="0"/>
          <c:extLst>
            <c:ext xmlns:c16="http://schemas.microsoft.com/office/drawing/2014/chart" uri="{C3380CC4-5D6E-409C-BE32-E72D297353CC}">
              <c16:uniqueId val="{00000021-912C-46FE-AAE2-355F59C7B604}"/>
            </c:ext>
          </c:extLst>
        </c:ser>
        <c:dLbls>
          <c:showLegendKey val="0"/>
          <c:showVal val="1"/>
          <c:showCatName val="0"/>
          <c:showSerName val="0"/>
          <c:showPercent val="0"/>
          <c:showBubbleSize val="0"/>
        </c:dLbls>
        <c:marker val="1"/>
        <c:smooth val="0"/>
        <c:axId val="151994728"/>
        <c:axId val="151990024"/>
      </c:lineChart>
      <c:catAx>
        <c:axId val="15199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990024"/>
        <c:crosses val="autoZero"/>
        <c:auto val="1"/>
        <c:lblAlgn val="ctr"/>
        <c:lblOffset val="100"/>
        <c:noMultiLvlLbl val="0"/>
      </c:catAx>
      <c:valAx>
        <c:axId val="151990024"/>
        <c:scaling>
          <c:orientation val="minMax"/>
        </c:scaling>
        <c:delete val="1"/>
        <c:axPos val="l"/>
        <c:numFmt formatCode="General" sourceLinked="1"/>
        <c:majorTickMark val="none"/>
        <c:minorTickMark val="none"/>
        <c:tickLblPos val="nextTo"/>
        <c:crossAx val="151994728"/>
        <c:crosses val="autoZero"/>
        <c:crossBetween val="between"/>
      </c:valAx>
      <c:spPr>
        <a:noFill/>
        <a:ln>
          <a:noFill/>
        </a:ln>
        <a:effectLst/>
      </c:spPr>
    </c:plotArea>
    <c:legend>
      <c:legendPos val="b"/>
      <c:layout>
        <c:manualLayout>
          <c:xMode val="edge"/>
          <c:yMode val="edge"/>
          <c:x val="0"/>
          <c:y val="0.802486856325622"/>
          <c:w val="1"/>
          <c:h val="0.1697355013285878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96345954587425"/>
          <c:y val="2.4814814814814814E-2"/>
          <c:w val="0.66803654045412575"/>
          <c:h val="0.64818132108486437"/>
        </c:manualLayout>
      </c:layout>
      <c:barChart>
        <c:barDir val="col"/>
        <c:grouping val="stacked"/>
        <c:varyColors val="0"/>
        <c:ser>
          <c:idx val="0"/>
          <c:order val="0"/>
          <c:tx>
            <c:strRef>
              <c:f>Лист2!$A$31</c:f>
              <c:strCache>
                <c:ptCount val="1"/>
                <c:pt idx="0">
                  <c:v>B2B (EBS)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c:spPr>
          <c:invertIfNegative val="0"/>
          <c:dLbls>
            <c:delete val="1"/>
          </c:dLbls>
          <c:cat>
            <c:strRef>
              <c:f>Лист2!$B$30:$G$30</c:f>
              <c:strCache>
                <c:ptCount val="6"/>
                <c:pt idx="0">
                  <c:v>2016</c:v>
                </c:pt>
                <c:pt idx="1">
                  <c:v>2017</c:v>
                </c:pt>
                <c:pt idx="2">
                  <c:v>2018</c:v>
                </c:pt>
                <c:pt idx="3">
                  <c:v>2019</c:v>
                </c:pt>
                <c:pt idx="4">
                  <c:v>2020</c:v>
                </c:pt>
                <c:pt idx="5">
                  <c:v>2021 F</c:v>
                </c:pt>
              </c:strCache>
            </c:strRef>
          </c:cat>
          <c:val>
            <c:numRef>
              <c:f>Лист2!$B$31:$G$31</c:f>
              <c:numCache>
                <c:formatCode>General</c:formatCode>
                <c:ptCount val="6"/>
                <c:pt idx="0">
                  <c:v>500</c:v>
                </c:pt>
                <c:pt idx="1">
                  <c:v>450</c:v>
                </c:pt>
                <c:pt idx="2">
                  <c:v>460</c:v>
                </c:pt>
                <c:pt idx="3">
                  <c:v>500</c:v>
                </c:pt>
                <c:pt idx="4" formatCode="0">
                  <c:v>600</c:v>
                </c:pt>
                <c:pt idx="5">
                  <c:v>700</c:v>
                </c:pt>
              </c:numCache>
            </c:numRef>
          </c:val>
          <c:extLst>
            <c:ext xmlns:c16="http://schemas.microsoft.com/office/drawing/2014/chart" uri="{C3380CC4-5D6E-409C-BE32-E72D297353CC}">
              <c16:uniqueId val="{00000000-805B-4DEE-BEA3-875FE3DE9C85}"/>
            </c:ext>
          </c:extLst>
        </c:ser>
        <c:ser>
          <c:idx val="1"/>
          <c:order val="1"/>
          <c:tx>
            <c:strRef>
              <c:f>Лист2!$A$32</c:f>
              <c:strCache>
                <c:ptCount val="1"/>
                <c:pt idx="0">
                  <c:v>В2С (e-book|trade market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c:spPr>
          <c:invertIfNegative val="0"/>
          <c:dLbls>
            <c:delete val="1"/>
          </c:dLbls>
          <c:cat>
            <c:strRef>
              <c:f>Лист2!$B$30:$G$30</c:f>
              <c:strCache>
                <c:ptCount val="6"/>
                <c:pt idx="0">
                  <c:v>2016</c:v>
                </c:pt>
                <c:pt idx="1">
                  <c:v>2017</c:v>
                </c:pt>
                <c:pt idx="2">
                  <c:v>2018</c:v>
                </c:pt>
                <c:pt idx="3">
                  <c:v>2019</c:v>
                </c:pt>
                <c:pt idx="4">
                  <c:v>2020</c:v>
                </c:pt>
                <c:pt idx="5">
                  <c:v>2021 F</c:v>
                </c:pt>
              </c:strCache>
            </c:strRef>
          </c:cat>
          <c:val>
            <c:numRef>
              <c:f>Лист2!$B$32:$G$32</c:f>
              <c:numCache>
                <c:formatCode>General</c:formatCode>
                <c:ptCount val="6"/>
                <c:pt idx="0">
                  <c:v>2200</c:v>
                </c:pt>
                <c:pt idx="1">
                  <c:v>2520</c:v>
                </c:pt>
                <c:pt idx="2">
                  <c:v>3500</c:v>
                </c:pt>
                <c:pt idx="3">
                  <c:v>4660</c:v>
                </c:pt>
                <c:pt idx="4" formatCode="0">
                  <c:v>5650</c:v>
                </c:pt>
                <c:pt idx="5">
                  <c:v>6400</c:v>
                </c:pt>
              </c:numCache>
            </c:numRef>
          </c:val>
          <c:extLst>
            <c:ext xmlns:c16="http://schemas.microsoft.com/office/drawing/2014/chart" uri="{C3380CC4-5D6E-409C-BE32-E72D297353CC}">
              <c16:uniqueId val="{00000001-805B-4DEE-BEA3-875FE3DE9C85}"/>
            </c:ext>
          </c:extLst>
        </c:ser>
        <c:ser>
          <c:idx val="2"/>
          <c:order val="2"/>
          <c:tx>
            <c:strRef>
              <c:f>Лист2!$A$33</c:f>
              <c:strCache>
                <c:ptCount val="1"/>
                <c:pt idx="0">
                  <c:v>В2С (audio book|trade market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c:spPr>
          <c:invertIfNegative val="0"/>
          <c:dLbls>
            <c:delete val="1"/>
          </c:dLbls>
          <c:cat>
            <c:strRef>
              <c:f>Лист2!$B$30:$G$30</c:f>
              <c:strCache>
                <c:ptCount val="6"/>
                <c:pt idx="0">
                  <c:v>2016</c:v>
                </c:pt>
                <c:pt idx="1">
                  <c:v>2017</c:v>
                </c:pt>
                <c:pt idx="2">
                  <c:v>2018</c:v>
                </c:pt>
                <c:pt idx="3">
                  <c:v>2019</c:v>
                </c:pt>
                <c:pt idx="4">
                  <c:v>2020</c:v>
                </c:pt>
                <c:pt idx="5">
                  <c:v>2021 F</c:v>
                </c:pt>
              </c:strCache>
            </c:strRef>
          </c:cat>
          <c:val>
            <c:numRef>
              <c:f>Лист2!$B$33:$G$33</c:f>
              <c:numCache>
                <c:formatCode>General</c:formatCode>
                <c:ptCount val="6"/>
                <c:pt idx="0">
                  <c:v>420</c:v>
                </c:pt>
                <c:pt idx="1">
                  <c:v>600</c:v>
                </c:pt>
                <c:pt idx="2">
                  <c:v>850</c:v>
                </c:pt>
                <c:pt idx="3">
                  <c:v>1350</c:v>
                </c:pt>
                <c:pt idx="4" formatCode="0">
                  <c:v>2100</c:v>
                </c:pt>
                <c:pt idx="5">
                  <c:v>2600</c:v>
                </c:pt>
              </c:numCache>
            </c:numRef>
          </c:val>
          <c:extLst>
            <c:ext xmlns:c16="http://schemas.microsoft.com/office/drawing/2014/chart" uri="{C3380CC4-5D6E-409C-BE32-E72D297353CC}">
              <c16:uniqueId val="{00000002-805B-4DEE-BEA3-875FE3DE9C85}"/>
            </c:ext>
          </c:extLst>
        </c:ser>
        <c:dLbls>
          <c:showLegendKey val="0"/>
          <c:showVal val="1"/>
          <c:showCatName val="0"/>
          <c:showSerName val="0"/>
          <c:showPercent val="0"/>
          <c:showBubbleSize val="0"/>
        </c:dLbls>
        <c:gapWidth val="79"/>
        <c:overlap val="100"/>
        <c:axId val="151992376"/>
        <c:axId val="151988064"/>
      </c:barChart>
      <c:lineChart>
        <c:grouping val="standard"/>
        <c:varyColors val="0"/>
        <c:ser>
          <c:idx val="3"/>
          <c:order val="3"/>
          <c:tx>
            <c:strRef>
              <c:f>Лист2!$A$34</c:f>
              <c:strCache>
                <c:ptCount val="1"/>
                <c:pt idx="0">
                  <c:v>summa</c:v>
                </c:pt>
              </c:strCache>
            </c:strRef>
          </c:tx>
          <c:spPr>
            <a:ln w="349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c:spPr>
          </c:marker>
          <c:dLbls>
            <c:dLbl>
              <c:idx val="0"/>
              <c:layout>
                <c:manualLayout>
                  <c:x val="-3.6412326263635872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5B-4DEE-BEA3-875FE3DE9C85}"/>
                </c:ext>
              </c:extLst>
            </c:dLbl>
            <c:dLbl>
              <c:idx val="1"/>
              <c:layout>
                <c:manualLayout>
                  <c:x val="-5.026460015546054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5B-4DEE-BEA3-875FE3DE9C85}"/>
                </c:ext>
              </c:extLst>
            </c:dLbl>
            <c:dLbl>
              <c:idx val="2"/>
              <c:layout>
                <c:manualLayout>
                  <c:x val="-4.2267460839922569E-2"/>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5B-4DEE-BEA3-875FE3DE9C85}"/>
                </c:ext>
              </c:extLst>
            </c:dLbl>
            <c:dLbl>
              <c:idx val="3"/>
              <c:layout>
                <c:manualLayout>
                  <c:x val="-4.1266630615727086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5B-4DEE-BEA3-875FE3DE9C85}"/>
                </c:ext>
              </c:extLst>
            </c:dLbl>
            <c:dLbl>
              <c:idx val="4"/>
              <c:layout>
                <c:manualLayout>
                  <c:x val="-4.7121816642164187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5B-4DEE-BEA3-875FE3DE9C85}"/>
                </c:ext>
              </c:extLst>
            </c:dLbl>
            <c:dLbl>
              <c:idx val="5"/>
              <c:layout>
                <c:manualLayout>
                  <c:x val="-2.4556888485204129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5B-4DEE-BEA3-875FE3DE9C85}"/>
                </c:ext>
              </c:extLst>
            </c:dLbl>
            <c:dLbl>
              <c:idx val="6"/>
              <c:layout>
                <c:manualLayout>
                  <c:x val="-4.4979915885702264E-2"/>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5B-4DEE-BEA3-875FE3DE9C85}"/>
                </c:ext>
              </c:extLst>
            </c:dLbl>
            <c:dLbl>
              <c:idx val="7"/>
              <c:layout>
                <c:manualLayout>
                  <c:x val="-4.712181664216411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5B-4DEE-BEA3-875FE3DE9C85}"/>
                </c:ext>
              </c:extLst>
            </c:dLbl>
            <c:dLbl>
              <c:idx val="8"/>
              <c:layout>
                <c:manualLayout>
                  <c:x val="-1.4993305295234035E-2"/>
                  <c:y val="-4.1666666666666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5B-4DEE-BEA3-875FE3DE9C8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Лист2!$B$30:$G$30</c:f>
              <c:strCache>
                <c:ptCount val="6"/>
                <c:pt idx="0">
                  <c:v>2016</c:v>
                </c:pt>
                <c:pt idx="1">
                  <c:v>2017</c:v>
                </c:pt>
                <c:pt idx="2">
                  <c:v>2018</c:v>
                </c:pt>
                <c:pt idx="3">
                  <c:v>2019</c:v>
                </c:pt>
                <c:pt idx="4">
                  <c:v>2020</c:v>
                </c:pt>
                <c:pt idx="5">
                  <c:v>2021 F</c:v>
                </c:pt>
              </c:strCache>
            </c:strRef>
          </c:cat>
          <c:val>
            <c:numRef>
              <c:f>Лист2!$B$34:$G$34</c:f>
              <c:numCache>
                <c:formatCode>General</c:formatCode>
                <c:ptCount val="6"/>
                <c:pt idx="0">
                  <c:v>3120</c:v>
                </c:pt>
                <c:pt idx="1">
                  <c:v>3570</c:v>
                </c:pt>
                <c:pt idx="2">
                  <c:v>4810</c:v>
                </c:pt>
                <c:pt idx="3">
                  <c:v>6510</c:v>
                </c:pt>
                <c:pt idx="4">
                  <c:v>8350</c:v>
                </c:pt>
                <c:pt idx="5">
                  <c:v>9700</c:v>
                </c:pt>
              </c:numCache>
            </c:numRef>
          </c:val>
          <c:smooth val="0"/>
          <c:extLst>
            <c:ext xmlns:c16="http://schemas.microsoft.com/office/drawing/2014/chart" uri="{C3380CC4-5D6E-409C-BE32-E72D297353CC}">
              <c16:uniqueId val="{0000000C-805B-4DEE-BEA3-875FE3DE9C85}"/>
            </c:ext>
          </c:extLst>
        </c:ser>
        <c:dLbls>
          <c:showLegendKey val="0"/>
          <c:showVal val="0"/>
          <c:showCatName val="0"/>
          <c:showSerName val="0"/>
          <c:showPercent val="0"/>
          <c:showBubbleSize val="0"/>
        </c:dLbls>
        <c:marker val="1"/>
        <c:smooth val="0"/>
        <c:axId val="151992376"/>
        <c:axId val="151988064"/>
      </c:lineChart>
      <c:catAx>
        <c:axId val="151992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988064"/>
        <c:crosses val="autoZero"/>
        <c:auto val="1"/>
        <c:lblAlgn val="ctr"/>
        <c:lblOffset val="100"/>
        <c:noMultiLvlLbl val="0"/>
      </c:catAx>
      <c:valAx>
        <c:axId val="151988064"/>
        <c:scaling>
          <c:orientation val="minMax"/>
        </c:scaling>
        <c:delete val="1"/>
        <c:axPos val="l"/>
        <c:numFmt formatCode="General" sourceLinked="1"/>
        <c:majorTickMark val="none"/>
        <c:minorTickMark val="none"/>
        <c:tickLblPos val="nextTo"/>
        <c:crossAx val="1519923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48016936670309E-2"/>
          <c:y val="0.14239823019440165"/>
          <c:w val="0.95630396612665935"/>
          <c:h val="0.53752891132669134"/>
        </c:manualLayout>
      </c:layout>
      <c:areaChart>
        <c:grouping val="stacked"/>
        <c:varyColors val="0"/>
        <c:ser>
          <c:idx val="0"/>
          <c:order val="0"/>
          <c:tx>
            <c:strRef>
              <c:f>РКП_20!$A$149</c:f>
              <c:strCache>
                <c:ptCount val="1"/>
                <c:pt idx="0">
                  <c:v>выпуск книг и брошюр, тыс. экземпляров</c:v>
                </c:pt>
              </c:strCache>
            </c:strRef>
          </c:tx>
          <c:spPr>
            <a:solidFill>
              <a:schemeClr val="accent2">
                <a:lumMod val="40000"/>
                <a:lumOff val="60000"/>
              </a:schemeClr>
            </a:solidFill>
            <a:ln>
              <a:noFill/>
            </a:ln>
            <a:effectLst/>
          </c:spPr>
          <c:dLbls>
            <c:dLbl>
              <c:idx val="0"/>
              <c:layout>
                <c:manualLayout>
                  <c:x val="-1.0319551879500288E-2"/>
                  <c:y val="-0.267080008096659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54-4997-B20C-27CF44358ECF}"/>
                </c:ext>
              </c:extLst>
            </c:dLbl>
            <c:dLbl>
              <c:idx val="1"/>
              <c:layout>
                <c:manualLayout>
                  <c:x val="-7.9165828012473232E-4"/>
                  <c:y val="-0.29485757915824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54-4997-B20C-27CF44358ECF}"/>
                </c:ext>
              </c:extLst>
            </c:dLbl>
            <c:dLbl>
              <c:idx val="2"/>
              <c:layout>
                <c:manualLayout>
                  <c:x val="-5.9585500736374294E-3"/>
                  <c:y val="-0.276243447510128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54-4997-B20C-27CF44358ECF}"/>
                </c:ext>
              </c:extLst>
            </c:dLbl>
            <c:dLbl>
              <c:idx val="3"/>
              <c:layout>
                <c:manualLayout>
                  <c:x val="5.9585500736372846E-3"/>
                  <c:y val="-0.275476199689826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54-4997-B20C-27CF44358ECF}"/>
                </c:ext>
              </c:extLst>
            </c:dLbl>
            <c:dLbl>
              <c:idx val="4"/>
              <c:layout>
                <c:manualLayout>
                  <c:x val="1.0708186969604983E-2"/>
                  <c:y val="-0.211044870974367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54-4997-B20C-27CF44358E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РКП_20!$B$148:$F$148</c:f>
              <c:numCache>
                <c:formatCode>General</c:formatCode>
                <c:ptCount val="5"/>
                <c:pt idx="0">
                  <c:v>2016</c:v>
                </c:pt>
                <c:pt idx="1">
                  <c:v>2017</c:v>
                </c:pt>
                <c:pt idx="2">
                  <c:v>2018</c:v>
                </c:pt>
                <c:pt idx="3">
                  <c:v>2019</c:v>
                </c:pt>
                <c:pt idx="4">
                  <c:v>2020</c:v>
                </c:pt>
              </c:numCache>
            </c:numRef>
          </c:cat>
          <c:val>
            <c:numRef>
              <c:f>РКП_20!$B$149:$F$149</c:f>
              <c:numCache>
                <c:formatCode>0</c:formatCode>
                <c:ptCount val="5"/>
                <c:pt idx="0">
                  <c:v>446274</c:v>
                </c:pt>
                <c:pt idx="1">
                  <c:v>471460</c:v>
                </c:pt>
                <c:pt idx="2">
                  <c:v>432336</c:v>
                </c:pt>
                <c:pt idx="3" formatCode="General">
                  <c:v>435137</c:v>
                </c:pt>
                <c:pt idx="4" formatCode="General">
                  <c:v>351479</c:v>
                </c:pt>
              </c:numCache>
            </c:numRef>
          </c:val>
          <c:extLst>
            <c:ext xmlns:c16="http://schemas.microsoft.com/office/drawing/2014/chart" uri="{C3380CC4-5D6E-409C-BE32-E72D297353CC}">
              <c16:uniqueId val="{00000005-6D54-4997-B20C-27CF44358ECF}"/>
            </c:ext>
          </c:extLst>
        </c:ser>
        <c:dLbls>
          <c:showLegendKey val="0"/>
          <c:showVal val="1"/>
          <c:showCatName val="0"/>
          <c:showSerName val="0"/>
          <c:showPercent val="0"/>
          <c:showBubbleSize val="0"/>
        </c:dLbls>
        <c:axId val="151990416"/>
        <c:axId val="151989240"/>
      </c:areaChart>
      <c:barChart>
        <c:barDir val="col"/>
        <c:grouping val="stacked"/>
        <c:varyColors val="0"/>
        <c:ser>
          <c:idx val="1"/>
          <c:order val="1"/>
          <c:tx>
            <c:strRef>
              <c:f>РКП_20!$A$150</c:f>
              <c:strCache>
                <c:ptCount val="1"/>
                <c:pt idx="0">
                  <c:v>продажи книг и брошюр, тыс. экземпляров</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accent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РКП_20!$B$148:$F$148</c:f>
              <c:numCache>
                <c:formatCode>General</c:formatCode>
                <c:ptCount val="5"/>
                <c:pt idx="0">
                  <c:v>2016</c:v>
                </c:pt>
                <c:pt idx="1">
                  <c:v>2017</c:v>
                </c:pt>
                <c:pt idx="2">
                  <c:v>2018</c:v>
                </c:pt>
                <c:pt idx="3">
                  <c:v>2019</c:v>
                </c:pt>
                <c:pt idx="4">
                  <c:v>2020</c:v>
                </c:pt>
              </c:numCache>
            </c:numRef>
          </c:cat>
          <c:val>
            <c:numRef>
              <c:f>РКП_20!$B$150:$F$150</c:f>
              <c:numCache>
                <c:formatCode>0</c:formatCode>
                <c:ptCount val="5"/>
                <c:pt idx="0">
                  <c:v>280889</c:v>
                </c:pt>
                <c:pt idx="1">
                  <c:v>277410</c:v>
                </c:pt>
                <c:pt idx="2">
                  <c:v>263308</c:v>
                </c:pt>
                <c:pt idx="3">
                  <c:v>258205</c:v>
                </c:pt>
                <c:pt idx="4" formatCode="General">
                  <c:v>232488</c:v>
                </c:pt>
              </c:numCache>
            </c:numRef>
          </c:val>
          <c:extLst>
            <c:ext xmlns:c16="http://schemas.microsoft.com/office/drawing/2014/chart" uri="{C3380CC4-5D6E-409C-BE32-E72D297353CC}">
              <c16:uniqueId val="{00000006-6D54-4997-B20C-27CF44358ECF}"/>
            </c:ext>
          </c:extLst>
        </c:ser>
        <c:dLbls>
          <c:showLegendKey val="0"/>
          <c:showVal val="1"/>
          <c:showCatName val="0"/>
          <c:showSerName val="0"/>
          <c:showPercent val="0"/>
          <c:showBubbleSize val="0"/>
        </c:dLbls>
        <c:gapWidth val="150"/>
        <c:overlap val="100"/>
        <c:axId val="151990416"/>
        <c:axId val="151989240"/>
      </c:barChart>
      <c:catAx>
        <c:axId val="151990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989240"/>
        <c:crosses val="autoZero"/>
        <c:auto val="1"/>
        <c:lblAlgn val="ctr"/>
        <c:lblOffset val="100"/>
        <c:noMultiLvlLbl val="0"/>
      </c:catAx>
      <c:valAx>
        <c:axId val="151989240"/>
        <c:scaling>
          <c:orientation val="minMax"/>
        </c:scaling>
        <c:delete val="1"/>
        <c:axPos val="l"/>
        <c:numFmt formatCode="0" sourceLinked="1"/>
        <c:majorTickMark val="none"/>
        <c:minorTickMark val="none"/>
        <c:tickLblPos val="nextTo"/>
        <c:crossAx val="151990416"/>
        <c:crosses val="autoZero"/>
        <c:crossBetween val="between"/>
      </c:valAx>
      <c:spPr>
        <a:noFill/>
        <a:ln>
          <a:noFill/>
        </a:ln>
        <a:effectLst/>
      </c:spPr>
    </c:plotArea>
    <c:legend>
      <c:legendPos val="b"/>
      <c:layout>
        <c:manualLayout>
          <c:xMode val="edge"/>
          <c:yMode val="edge"/>
          <c:x val="3.411058787430369E-2"/>
          <c:y val="0.83643668084574396"/>
          <c:w val="0.8999998905253267"/>
          <c:h val="0.1635633191542562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07263957356173E-2"/>
          <c:y val="9.0673900667267299E-2"/>
          <c:w val="0.89467238374688951"/>
          <c:h val="0.6219477252843395"/>
        </c:manualLayout>
      </c:layout>
      <c:barChart>
        <c:barDir val="col"/>
        <c:grouping val="clustered"/>
        <c:varyColors val="0"/>
        <c:ser>
          <c:idx val="0"/>
          <c:order val="0"/>
          <c:tx>
            <c:strRef>
              <c:f>РКП_20!$A$124</c:f>
              <c:strCache>
                <c:ptCount val="1"/>
                <c:pt idx="0">
                  <c:v>кол-во наименований</c:v>
                </c:pt>
              </c:strCache>
            </c:strRef>
          </c:tx>
          <c:spPr>
            <a:solidFill>
              <a:schemeClr val="accent1">
                <a:lumMod val="60000"/>
                <a:lumOff val="40000"/>
              </a:schemeClr>
            </a:solidFill>
            <a:ln>
              <a:noFill/>
            </a:ln>
            <a:effectLst/>
          </c:spPr>
          <c:invertIfNegative val="0"/>
          <c:dLbls>
            <c:dLbl>
              <c:idx val="0"/>
              <c:layout>
                <c:manualLayout>
                  <c:x val="-1.986183357879119E-3"/>
                  <c:y val="0.39624873701324792"/>
                </c:manualLayout>
              </c:layout>
              <c:showLegendKey val="0"/>
              <c:showVal val="1"/>
              <c:showCatName val="0"/>
              <c:showSerName val="0"/>
              <c:showPercent val="0"/>
              <c:showBubbleSize val="0"/>
              <c:separator>hjhv</c:separator>
              <c:extLst>
                <c:ext xmlns:c15="http://schemas.microsoft.com/office/drawing/2012/chart" uri="{CE6537A1-D6FC-4f65-9D91-7224C49458BB}"/>
                <c:ext xmlns:c16="http://schemas.microsoft.com/office/drawing/2014/chart" uri="{C3380CC4-5D6E-409C-BE32-E72D297353CC}">
                  <c16:uniqueId val="{00000005-4BDB-48C8-8898-68F8026DDBE3}"/>
                </c:ext>
              </c:extLst>
            </c:dLbl>
            <c:dLbl>
              <c:idx val="1"/>
              <c:layout>
                <c:manualLayout>
                  <c:x val="-1.9861833578790826E-3"/>
                  <c:y val="0.44510132102857985"/>
                </c:manualLayout>
              </c:layout>
              <c:showLegendKey val="0"/>
              <c:showVal val="1"/>
              <c:showCatName val="0"/>
              <c:showSerName val="0"/>
              <c:showPercent val="0"/>
              <c:showBubbleSize val="0"/>
              <c:separator>hjhv</c:separator>
              <c:extLst>
                <c:ext xmlns:c15="http://schemas.microsoft.com/office/drawing/2012/chart" uri="{CE6537A1-D6FC-4f65-9D91-7224C49458BB}"/>
                <c:ext xmlns:c16="http://schemas.microsoft.com/office/drawing/2014/chart" uri="{C3380CC4-5D6E-409C-BE32-E72D297353CC}">
                  <c16:uniqueId val="{00000006-4BDB-48C8-8898-68F8026DDBE3}"/>
                </c:ext>
              </c:extLst>
            </c:dLbl>
            <c:dLbl>
              <c:idx val="2"/>
              <c:layout>
                <c:manualLayout>
                  <c:x val="-5.9585500736373566E-3"/>
                  <c:y val="0.44510132102857985"/>
                </c:manualLayout>
              </c:layout>
              <c:showLegendKey val="0"/>
              <c:showVal val="1"/>
              <c:showCatName val="0"/>
              <c:showSerName val="0"/>
              <c:showPercent val="0"/>
              <c:showBubbleSize val="0"/>
              <c:separator>hjhv</c:separator>
              <c:extLst>
                <c:ext xmlns:c15="http://schemas.microsoft.com/office/drawing/2012/chart" uri="{CE6537A1-D6FC-4f65-9D91-7224C49458BB}"/>
                <c:ext xmlns:c16="http://schemas.microsoft.com/office/drawing/2014/chart" uri="{C3380CC4-5D6E-409C-BE32-E72D297353CC}">
                  <c16:uniqueId val="{00000007-4BDB-48C8-8898-68F8026DDBE3}"/>
                </c:ext>
              </c:extLst>
            </c:dLbl>
            <c:dLbl>
              <c:idx val="3"/>
              <c:layout>
                <c:manualLayout>
                  <c:x val="-1.986183357879119E-3"/>
                  <c:y val="0.46681358059094957"/>
                </c:manualLayout>
              </c:layout>
              <c:showLegendKey val="0"/>
              <c:showVal val="1"/>
              <c:showCatName val="0"/>
              <c:showSerName val="0"/>
              <c:showPercent val="0"/>
              <c:showBubbleSize val="0"/>
              <c:separator>hjhv</c:separator>
              <c:extLst>
                <c:ext xmlns:c15="http://schemas.microsoft.com/office/drawing/2012/chart" uri="{CE6537A1-D6FC-4f65-9D91-7224C49458BB}"/>
                <c:ext xmlns:c16="http://schemas.microsoft.com/office/drawing/2014/chart" uri="{C3380CC4-5D6E-409C-BE32-E72D297353CC}">
                  <c16:uniqueId val="{00000008-4BDB-48C8-8898-68F8026DDBE3}"/>
                </c:ext>
              </c:extLst>
            </c:dLbl>
            <c:dLbl>
              <c:idx val="4"/>
              <c:layout>
                <c:manualLayout>
                  <c:x val="-5.9585500736375023E-3"/>
                  <c:y val="0.21169453073310504"/>
                </c:manualLayout>
              </c:layout>
              <c:showLegendKey val="0"/>
              <c:showVal val="1"/>
              <c:showCatName val="0"/>
              <c:showSerName val="0"/>
              <c:showPercent val="0"/>
              <c:showBubbleSize val="0"/>
              <c:separator>hjhv</c:separator>
              <c:extLst>
                <c:ext xmlns:c15="http://schemas.microsoft.com/office/drawing/2012/chart" uri="{CE6537A1-D6FC-4f65-9D91-7224C49458BB}"/>
                <c:ext xmlns:c16="http://schemas.microsoft.com/office/drawing/2014/chart" uri="{C3380CC4-5D6E-409C-BE32-E72D297353CC}">
                  <c16:uniqueId val="{00000009-4BDB-48C8-8898-68F8026DDBE3}"/>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hjhv</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РКП_20!$B$123:$F$123</c:f>
              <c:numCache>
                <c:formatCode>General</c:formatCode>
                <c:ptCount val="5"/>
                <c:pt idx="0">
                  <c:v>2016</c:v>
                </c:pt>
                <c:pt idx="1">
                  <c:v>2017</c:v>
                </c:pt>
                <c:pt idx="2">
                  <c:v>2018</c:v>
                </c:pt>
                <c:pt idx="3">
                  <c:v>2019</c:v>
                </c:pt>
                <c:pt idx="4">
                  <c:v>2020</c:v>
                </c:pt>
              </c:numCache>
            </c:numRef>
          </c:cat>
          <c:val>
            <c:numRef>
              <c:f>РКП_20!$B$124:$F$124</c:f>
              <c:numCache>
                <c:formatCode>General</c:formatCode>
                <c:ptCount val="5"/>
                <c:pt idx="0">
                  <c:v>117076</c:v>
                </c:pt>
                <c:pt idx="1">
                  <c:v>117359</c:v>
                </c:pt>
                <c:pt idx="2">
                  <c:v>116915</c:v>
                </c:pt>
                <c:pt idx="3">
                  <c:v>115171</c:v>
                </c:pt>
                <c:pt idx="4">
                  <c:v>99857</c:v>
                </c:pt>
              </c:numCache>
            </c:numRef>
          </c:val>
          <c:extLst>
            <c:ext xmlns:c16="http://schemas.microsoft.com/office/drawing/2014/chart" uri="{C3380CC4-5D6E-409C-BE32-E72D297353CC}">
              <c16:uniqueId val="{00000000-4BDB-48C8-8898-68F8026DDBE3}"/>
            </c:ext>
          </c:extLst>
        </c:ser>
        <c:dLbls>
          <c:showLegendKey val="0"/>
          <c:showVal val="1"/>
          <c:showCatName val="0"/>
          <c:showSerName val="0"/>
          <c:showPercent val="0"/>
          <c:showBubbleSize val="0"/>
        </c:dLbls>
        <c:gapWidth val="219"/>
        <c:overlap val="-27"/>
        <c:axId val="151995120"/>
        <c:axId val="151987672"/>
      </c:barChart>
      <c:lineChart>
        <c:grouping val="standard"/>
        <c:varyColors val="0"/>
        <c:ser>
          <c:idx val="1"/>
          <c:order val="1"/>
          <c:tx>
            <c:strRef>
              <c:f>РКП_20!$A$125</c:f>
              <c:strCache>
                <c:ptCount val="1"/>
                <c:pt idx="0">
                  <c:v>средний тираж, экз</c:v>
                </c:pt>
              </c:strCache>
            </c:strRef>
          </c:tx>
          <c:spPr>
            <a:ln w="28575" cap="rnd">
              <a:solidFill>
                <a:schemeClr val="accent2"/>
              </a:solidFill>
              <a:round/>
            </a:ln>
            <a:effectLst/>
          </c:spPr>
          <c:marker>
            <c:symbol val="none"/>
          </c:marker>
          <c:dLbls>
            <c:dLbl>
              <c:idx val="0"/>
              <c:layout>
                <c:manualLayout>
                  <c:x val="-3.575130044182416E-2"/>
                  <c:y val="-6.5136778687109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DB-48C8-8898-68F8026DDBE3}"/>
                </c:ext>
              </c:extLst>
            </c:dLbl>
            <c:dLbl>
              <c:idx val="1"/>
              <c:layout>
                <c:manualLayout>
                  <c:x val="-3.1778933726065939E-2"/>
                  <c:y val="-5.4280648905924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DB-48C8-8898-68F8026DDBE3}"/>
                </c:ext>
              </c:extLst>
            </c:dLbl>
            <c:dLbl>
              <c:idx val="2"/>
              <c:layout>
                <c:manualLayout>
                  <c:x val="-3.7737483799703264E-2"/>
                  <c:y val="-7.9347623533353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DB-48C8-8898-68F8026DDBE3}"/>
                </c:ext>
              </c:extLst>
            </c:dLbl>
            <c:dLbl>
              <c:idx val="3"/>
              <c:layout>
                <c:manualLayout>
                  <c:x val="-4.1709850515461569E-2"/>
                  <c:y val="-8.6527201016202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DB-48C8-8898-68F8026DDBE3}"/>
                </c:ext>
              </c:extLst>
            </c:dLbl>
            <c:dLbl>
              <c:idx val="4"/>
              <c:layout>
                <c:manualLayout>
                  <c:x val="-2.5820383652428548E-2"/>
                  <c:y val="-7.5992908468294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BDB-48C8-8898-68F8026DD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РКП_20!$B$123:$F$123</c:f>
              <c:numCache>
                <c:formatCode>General</c:formatCode>
                <c:ptCount val="5"/>
                <c:pt idx="0">
                  <c:v>2016</c:v>
                </c:pt>
                <c:pt idx="1">
                  <c:v>2017</c:v>
                </c:pt>
                <c:pt idx="2">
                  <c:v>2018</c:v>
                </c:pt>
                <c:pt idx="3">
                  <c:v>2019</c:v>
                </c:pt>
                <c:pt idx="4">
                  <c:v>2020</c:v>
                </c:pt>
              </c:numCache>
            </c:numRef>
          </c:cat>
          <c:val>
            <c:numRef>
              <c:f>РКП_20!$B$125:$F$125</c:f>
              <c:numCache>
                <c:formatCode>0</c:formatCode>
                <c:ptCount val="5"/>
                <c:pt idx="0">
                  <c:v>3812</c:v>
                </c:pt>
                <c:pt idx="1">
                  <c:v>4017</c:v>
                </c:pt>
                <c:pt idx="2">
                  <c:v>3698</c:v>
                </c:pt>
                <c:pt idx="3">
                  <c:v>3778</c:v>
                </c:pt>
                <c:pt idx="4">
                  <c:v>3520</c:v>
                </c:pt>
              </c:numCache>
            </c:numRef>
          </c:val>
          <c:smooth val="0"/>
          <c:extLst>
            <c:ext xmlns:c16="http://schemas.microsoft.com/office/drawing/2014/chart" uri="{C3380CC4-5D6E-409C-BE32-E72D297353CC}">
              <c16:uniqueId val="{00000001-4BDB-48C8-8898-68F8026DDBE3}"/>
            </c:ext>
          </c:extLst>
        </c:ser>
        <c:dLbls>
          <c:showLegendKey val="0"/>
          <c:showVal val="1"/>
          <c:showCatName val="0"/>
          <c:showSerName val="0"/>
          <c:showPercent val="0"/>
          <c:showBubbleSize val="0"/>
        </c:dLbls>
        <c:marker val="1"/>
        <c:smooth val="0"/>
        <c:axId val="151989632"/>
        <c:axId val="151988848"/>
      </c:lineChart>
      <c:catAx>
        <c:axId val="15199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987672"/>
        <c:crosses val="autoZero"/>
        <c:auto val="1"/>
        <c:lblAlgn val="ctr"/>
        <c:lblOffset val="100"/>
        <c:noMultiLvlLbl val="0"/>
      </c:catAx>
      <c:valAx>
        <c:axId val="151987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51995120"/>
        <c:crosses val="autoZero"/>
        <c:crossBetween val="between"/>
      </c:valAx>
      <c:valAx>
        <c:axId val="15198884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51989632"/>
        <c:crosses val="max"/>
        <c:crossBetween val="between"/>
      </c:valAx>
      <c:catAx>
        <c:axId val="151989632"/>
        <c:scaling>
          <c:orientation val="minMax"/>
        </c:scaling>
        <c:delete val="1"/>
        <c:axPos val="b"/>
        <c:numFmt formatCode="General" sourceLinked="1"/>
        <c:majorTickMark val="out"/>
        <c:minorTickMark val="none"/>
        <c:tickLblPos val="nextTo"/>
        <c:crossAx val="151988848"/>
        <c:crosses val="autoZero"/>
        <c:auto val="1"/>
        <c:lblAlgn val="ctr"/>
        <c:lblOffset val="100"/>
        <c:noMultiLvlLbl val="0"/>
      </c:catAx>
      <c:spPr>
        <a:noFill/>
        <a:ln>
          <a:noFill/>
        </a:ln>
        <a:effectLst/>
      </c:spPr>
    </c:plotArea>
    <c:legend>
      <c:legendPos val="b"/>
      <c:layout>
        <c:manualLayout>
          <c:xMode val="edge"/>
          <c:yMode val="edge"/>
          <c:x val="9.1892884349547621E-2"/>
          <c:y val="0.87725692099643882"/>
          <c:w val="0.80628315811911877"/>
          <c:h val="9.017468966000652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14116849887201E-2"/>
          <c:y val="5.5694399930777475E-3"/>
          <c:w val="0.94874924495017721"/>
          <c:h val="0.67370710499449826"/>
        </c:manualLayout>
      </c:layout>
      <c:barChart>
        <c:barDir val="col"/>
        <c:grouping val="clustered"/>
        <c:varyColors val="0"/>
        <c:ser>
          <c:idx val="0"/>
          <c:order val="0"/>
          <c:tx>
            <c:strRef>
              <c:f>'расчеты18|19'!$A$113</c:f>
              <c:strCache>
                <c:ptCount val="1"/>
                <c:pt idx="0">
                  <c:v>100-300 рублей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'расчеты18|19'!$B$112:$C$112</c:f>
              <c:strCache>
                <c:ptCount val="2"/>
                <c:pt idx="0">
                  <c:v>Художественная литература для взрослых</c:v>
                </c:pt>
                <c:pt idx="1">
                  <c:v>Детская книга</c:v>
                </c:pt>
              </c:strCache>
            </c:strRef>
          </c:cat>
          <c:val>
            <c:numRef>
              <c:f>'расчеты18|19'!$B$113:$C$113</c:f>
              <c:numCache>
                <c:formatCode>0.00</c:formatCode>
                <c:ptCount val="2"/>
                <c:pt idx="0">
                  <c:v>23.9</c:v>
                </c:pt>
                <c:pt idx="1">
                  <c:v>41.09</c:v>
                </c:pt>
              </c:numCache>
            </c:numRef>
          </c:val>
          <c:extLst>
            <c:ext xmlns:c16="http://schemas.microsoft.com/office/drawing/2014/chart" uri="{C3380CC4-5D6E-409C-BE32-E72D297353CC}">
              <c16:uniqueId val="{00000000-C87D-4B7B-A304-A143EE88456C}"/>
            </c:ext>
          </c:extLst>
        </c:ser>
        <c:ser>
          <c:idx val="1"/>
          <c:order val="1"/>
          <c:tx>
            <c:strRef>
              <c:f>'расчеты18|19'!$A$114</c:f>
              <c:strCache>
                <c:ptCount val="1"/>
                <c:pt idx="0">
                  <c:v>300-500 рублей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'расчеты18|19'!$B$112:$C$112</c:f>
              <c:strCache>
                <c:ptCount val="2"/>
                <c:pt idx="0">
                  <c:v>Художественная литература для взрослых</c:v>
                </c:pt>
                <c:pt idx="1">
                  <c:v>Детская книга</c:v>
                </c:pt>
              </c:strCache>
            </c:strRef>
          </c:cat>
          <c:val>
            <c:numRef>
              <c:f>'расчеты18|19'!$B$114:$C$114</c:f>
              <c:numCache>
                <c:formatCode>0.00</c:formatCode>
                <c:ptCount val="2"/>
                <c:pt idx="0">
                  <c:v>54.51</c:v>
                </c:pt>
                <c:pt idx="1">
                  <c:v>33.54</c:v>
                </c:pt>
              </c:numCache>
            </c:numRef>
          </c:val>
          <c:extLst>
            <c:ext xmlns:c16="http://schemas.microsoft.com/office/drawing/2014/chart" uri="{C3380CC4-5D6E-409C-BE32-E72D297353CC}">
              <c16:uniqueId val="{00000001-C87D-4B7B-A304-A143EE88456C}"/>
            </c:ext>
          </c:extLst>
        </c:ser>
        <c:ser>
          <c:idx val="2"/>
          <c:order val="2"/>
          <c:tx>
            <c:strRef>
              <c:f>'расчеты18|19'!$A$115</c:f>
              <c:strCache>
                <c:ptCount val="1"/>
                <c:pt idx="0">
                  <c:v>более 500 рублей</c:v>
                </c:pt>
              </c:strCache>
            </c:strRef>
          </c:tx>
          <c:spPr>
            <a:solidFill>
              <a:schemeClr val="accent1">
                <a:lumMod val="40000"/>
                <a:lumOff val="60000"/>
              </a:schemeClr>
            </a:soli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'расчеты18|19'!$B$112:$C$112</c:f>
              <c:strCache>
                <c:ptCount val="2"/>
                <c:pt idx="0">
                  <c:v>Художественная литература для взрослых</c:v>
                </c:pt>
                <c:pt idx="1">
                  <c:v>Детская книга</c:v>
                </c:pt>
              </c:strCache>
            </c:strRef>
          </c:cat>
          <c:val>
            <c:numRef>
              <c:f>'расчеты18|19'!$B$115:$C$115</c:f>
              <c:numCache>
                <c:formatCode>0.00</c:formatCode>
                <c:ptCount val="2"/>
                <c:pt idx="0">
                  <c:v>20.13</c:v>
                </c:pt>
                <c:pt idx="1">
                  <c:v>13.21</c:v>
                </c:pt>
              </c:numCache>
            </c:numRef>
          </c:val>
          <c:extLst>
            <c:ext xmlns:c16="http://schemas.microsoft.com/office/drawing/2014/chart" uri="{C3380CC4-5D6E-409C-BE32-E72D297353CC}">
              <c16:uniqueId val="{00000002-C87D-4B7B-A304-A143EE88456C}"/>
            </c:ext>
          </c:extLst>
        </c:ser>
        <c:ser>
          <c:idx val="3"/>
          <c:order val="3"/>
          <c:tx>
            <c:strRef>
              <c:f>'расчеты18|19'!$A$116</c:f>
              <c:strCache>
                <c:ptCount val="1"/>
                <c:pt idx="0">
                  <c:v>другое</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'расчеты18|19'!$B$112:$C$112</c:f>
              <c:strCache>
                <c:ptCount val="2"/>
                <c:pt idx="0">
                  <c:v>Художественная литература для взрослых</c:v>
                </c:pt>
                <c:pt idx="1">
                  <c:v>Детская книга</c:v>
                </c:pt>
              </c:strCache>
            </c:strRef>
          </c:cat>
          <c:val>
            <c:numRef>
              <c:f>'расчеты18|19'!$B$116:$C$116</c:f>
              <c:numCache>
                <c:formatCode>0.00</c:formatCode>
                <c:ptCount val="2"/>
                <c:pt idx="0">
                  <c:v>1.68</c:v>
                </c:pt>
                <c:pt idx="1">
                  <c:v>11.95</c:v>
                </c:pt>
              </c:numCache>
            </c:numRef>
          </c:val>
          <c:extLst>
            <c:ext xmlns:c16="http://schemas.microsoft.com/office/drawing/2014/chart" uri="{C3380CC4-5D6E-409C-BE32-E72D297353CC}">
              <c16:uniqueId val="{00000003-C87D-4B7B-A304-A143EE88456C}"/>
            </c:ext>
          </c:extLst>
        </c:ser>
        <c:dLbls>
          <c:dLblPos val="outEnd"/>
          <c:showLegendKey val="0"/>
          <c:showVal val="1"/>
          <c:showCatName val="0"/>
          <c:showSerName val="0"/>
          <c:showPercent val="0"/>
          <c:showBubbleSize val="0"/>
        </c:dLbls>
        <c:gapWidth val="100"/>
        <c:overlap val="-24"/>
        <c:axId val="151991200"/>
        <c:axId val="156031192"/>
      </c:barChart>
      <c:catAx>
        <c:axId val="151991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031192"/>
        <c:crosses val="autoZero"/>
        <c:auto val="1"/>
        <c:lblAlgn val="ctr"/>
        <c:lblOffset val="100"/>
        <c:noMultiLvlLbl val="0"/>
      </c:catAx>
      <c:valAx>
        <c:axId val="156031192"/>
        <c:scaling>
          <c:orientation val="minMax"/>
        </c:scaling>
        <c:delete val="1"/>
        <c:axPos val="l"/>
        <c:numFmt formatCode="0.00" sourceLinked="1"/>
        <c:majorTickMark val="none"/>
        <c:minorTickMark val="none"/>
        <c:tickLblPos val="nextTo"/>
        <c:crossAx val="151991200"/>
        <c:crosses val="autoZero"/>
        <c:crossBetween val="between"/>
      </c:valAx>
      <c:spPr>
        <a:noFill/>
        <a:ln>
          <a:noFill/>
        </a:ln>
        <a:effectLst/>
      </c:spPr>
    </c:plotArea>
    <c:legend>
      <c:legendPos val="b"/>
      <c:layout>
        <c:manualLayout>
          <c:xMode val="edge"/>
          <c:yMode val="edge"/>
          <c:x val="3.4954702513579909E-3"/>
          <c:y val="0.8654358763504636"/>
          <c:w val="0.99300887606580568"/>
          <c:h val="0.120870572036437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0EDA7-5CE9-4E0D-AF4F-D6A482534AEB}" type="datetimeFigureOut">
              <a:rPr lang="ru-RU" smtClean="0"/>
              <a:t>16.08.2021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97EE8-3F33-4D5E-8399-4606BE31A460}" type="slidenum">
              <a:rPr lang="ru-RU" smtClean="0"/>
              <a:t>‹#›</a:t>
            </a:fld>
            <a:endParaRPr lang="ru-RU"/>
          </a:p>
        </p:txBody>
      </p:sp>
    </p:spTree>
    <p:extLst>
      <p:ext uri="{BB962C8B-B14F-4D97-AF65-F5344CB8AC3E}">
        <p14:creationId xmlns:p14="http://schemas.microsoft.com/office/powerpoint/2010/main" val="149774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8/16/2021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8/16/2021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8/16/2021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8/16/2021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8/16/2021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8/16/2021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ru-RU"/>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1CF131DD-A141-4471-BCF9-C6073EDD7E20}" type="datetimeFigureOut">
              <a:rPr lang="en-US" dirty="0"/>
              <a:t>8/16/2021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8/16/2021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8/16/2021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2.jp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B30622-C925-4300-B431-3A9F57B69216}"/>
              </a:ext>
            </a:extLst>
          </p:cNvPr>
          <p:cNvSpPr>
            <a:spLocks noGrp="1"/>
          </p:cNvSpPr>
          <p:nvPr>
            <p:ph type="ctrTitle"/>
          </p:nvPr>
        </p:nvSpPr>
        <p:spPr/>
        <p:txBody>
          <a:bodyPr/>
          <a:lstStyle/>
          <a:p>
            <a:r>
              <a:rPr lang="en-GB" dirty="0"/>
              <a:t>THE RUSSIAN BOOK INDUSTRY</a:t>
            </a:r>
            <a:endParaRPr lang="ru-RU" dirty="0"/>
          </a:p>
        </p:txBody>
      </p:sp>
      <p:sp>
        <p:nvSpPr>
          <p:cNvPr id="3" name="Подзаголовок 2">
            <a:extLst>
              <a:ext uri="{FF2B5EF4-FFF2-40B4-BE49-F238E27FC236}">
                <a16:creationId xmlns:a16="http://schemas.microsoft.com/office/drawing/2014/main" id="{3411734E-42CB-424E-BC29-A26F113A2EC7}"/>
              </a:ext>
            </a:extLst>
          </p:cNvPr>
          <p:cNvSpPr>
            <a:spLocks noGrp="1"/>
          </p:cNvSpPr>
          <p:nvPr>
            <p:ph type="subTitle" idx="1"/>
          </p:nvPr>
        </p:nvSpPr>
        <p:spPr/>
        <p:txBody>
          <a:bodyPr/>
          <a:lstStyle/>
          <a:p>
            <a:r>
              <a:rPr lang="en-GB" dirty="0"/>
              <a:t>Surviving the pandemic</a:t>
            </a:r>
            <a:endParaRPr lang="ru-RU" dirty="0"/>
          </a:p>
        </p:txBody>
      </p:sp>
    </p:spTree>
    <p:extLst>
      <p:ext uri="{BB962C8B-B14F-4D97-AF65-F5344CB8AC3E}">
        <p14:creationId xmlns:p14="http://schemas.microsoft.com/office/powerpoint/2010/main" val="427150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2" name="Rectangle 11">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F38DBE94-20AB-4841-8C32-8E649F88B905}"/>
              </a:ext>
            </a:extLst>
          </p:cNvPr>
          <p:cNvSpPr>
            <a:spLocks noGrp="1"/>
          </p:cNvSpPr>
          <p:nvPr>
            <p:ph type="title"/>
          </p:nvPr>
        </p:nvSpPr>
        <p:spPr>
          <a:xfrm>
            <a:off x="8019287" y="128953"/>
            <a:ext cx="3697043" cy="6629655"/>
          </a:xfrm>
        </p:spPr>
        <p:txBody>
          <a:bodyPr>
            <a:normAutofit/>
          </a:bodyPr>
          <a:lstStyle/>
          <a:p>
            <a:r>
              <a:rPr lang="en-GB"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 total industry turnover (both digital and printed copies) at the end of 2020 showed losses of 9%. This points to the mild impact the pandemic has had on the book business in Russia.</a:t>
            </a:r>
            <a:b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 main reason behind thi</a:t>
            </a: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 negative trend is significant losses in the retail market of printed books (-12.6%). Even stable budget purchases of books and the growth in the sales of e-books and digital books services (+1.8 </a:t>
            </a:r>
            <a:r>
              <a:rPr lang="en-GB" sz="2000" dirty="0" err="1">
                <a:solidFill>
                  <a:schemeClr val="bg1"/>
                </a:solidFill>
                <a:latin typeface="Calibri" panose="020F0502020204030204" pitchFamily="34" charset="0"/>
                <a:ea typeface="Times New Roman" panose="02020603050405020304" pitchFamily="18" charset="0"/>
                <a:cs typeface="Times New Roman" panose="02020603050405020304" pitchFamily="18" charset="0"/>
              </a:rPr>
              <a:t>bil</a:t>
            </a: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RUB) could not make up for these losses.</a:t>
            </a:r>
            <a:endParaRPr lang="ru-RU" sz="4400" dirty="0">
              <a:solidFill>
                <a:schemeClr val="bg1"/>
              </a:solidFill>
            </a:endParaRPr>
          </a:p>
        </p:txBody>
      </p:sp>
      <p:sp>
        <p:nvSpPr>
          <p:cNvPr id="3" name="Объект 2">
            <a:extLst>
              <a:ext uri="{FF2B5EF4-FFF2-40B4-BE49-F238E27FC236}">
                <a16:creationId xmlns:a16="http://schemas.microsoft.com/office/drawing/2014/main" id="{F1ACCCB6-F5C1-4C04-97BD-55C5EBD98542}"/>
              </a:ext>
            </a:extLst>
          </p:cNvPr>
          <p:cNvSpPr>
            <a:spLocks noGrp="1"/>
          </p:cNvSpPr>
          <p:nvPr>
            <p:ph idx="1"/>
          </p:nvPr>
        </p:nvSpPr>
        <p:spPr>
          <a:xfrm>
            <a:off x="134086" y="128954"/>
            <a:ext cx="3633241" cy="519723"/>
          </a:xfrm>
        </p:spPr>
        <p:txBody>
          <a:bodyPr anchor="ctr">
            <a:normAutofit/>
          </a:bodyPr>
          <a:lstStyle/>
          <a:p>
            <a:r>
              <a:rPr lang="en-US" dirty="0"/>
              <a:t>Printed books, </a:t>
            </a:r>
            <a:r>
              <a:rPr lang="en-GB" dirty="0" err="1"/>
              <a:t>bil</a:t>
            </a:r>
            <a:r>
              <a:rPr lang="en-GB" dirty="0"/>
              <a:t>. RUB</a:t>
            </a:r>
            <a:endParaRPr lang="ru-RU" dirty="0"/>
          </a:p>
        </p:txBody>
      </p:sp>
      <p:sp>
        <p:nvSpPr>
          <p:cNvPr id="7" name="Объект 2">
            <a:extLst>
              <a:ext uri="{FF2B5EF4-FFF2-40B4-BE49-F238E27FC236}">
                <a16:creationId xmlns:a16="http://schemas.microsoft.com/office/drawing/2014/main" id="{00AD184F-C173-451F-993C-3E2ADF3A0072}"/>
              </a:ext>
            </a:extLst>
          </p:cNvPr>
          <p:cNvSpPr txBox="1">
            <a:spLocks/>
          </p:cNvSpPr>
          <p:nvPr/>
        </p:nvSpPr>
        <p:spPr>
          <a:xfrm>
            <a:off x="134086" y="4033500"/>
            <a:ext cx="3419245" cy="519723"/>
          </a:xfrm>
          <a:prstGeom prst="rect">
            <a:avLst/>
          </a:prstGeom>
        </p:spPr>
        <p:txBody>
          <a:bodyPr vert="horz" lIns="91440" tIns="45720" rIns="91440" bIns="45720" rtlCol="0" anchor="ct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dirty="0"/>
              <a:t>Digital books, </a:t>
            </a:r>
            <a:r>
              <a:rPr lang="en-GB" dirty="0"/>
              <a:t>mil</a:t>
            </a:r>
            <a:r>
              <a:rPr lang="ru-RU" dirty="0"/>
              <a:t>.</a:t>
            </a:r>
            <a:r>
              <a:rPr lang="en-GB" dirty="0"/>
              <a:t> RUB</a:t>
            </a:r>
            <a:endParaRPr lang="ru-RU" dirty="0"/>
          </a:p>
        </p:txBody>
      </p:sp>
      <p:graphicFrame>
        <p:nvGraphicFramePr>
          <p:cNvPr id="9" name="Диаграмма 8">
            <a:extLst>
              <a:ext uri="{FF2B5EF4-FFF2-40B4-BE49-F238E27FC236}">
                <a16:creationId xmlns:a16="http://schemas.microsoft.com/office/drawing/2014/main" id="{1F90D74C-28A0-447A-8845-3A9E9F337D80}"/>
              </a:ext>
            </a:extLst>
          </p:cNvPr>
          <p:cNvGraphicFramePr>
            <a:graphicFrameLocks/>
          </p:cNvGraphicFramePr>
          <p:nvPr>
            <p:extLst>
              <p:ext uri="{D42A27DB-BD31-4B8C-83A1-F6EECF244321}">
                <p14:modId xmlns:p14="http://schemas.microsoft.com/office/powerpoint/2010/main" val="77907988"/>
              </p:ext>
            </p:extLst>
          </p:nvPr>
        </p:nvGraphicFramePr>
        <p:xfrm>
          <a:off x="134086" y="493324"/>
          <a:ext cx="7262812" cy="34731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a:extLst>
              <a:ext uri="{FF2B5EF4-FFF2-40B4-BE49-F238E27FC236}">
                <a16:creationId xmlns:a16="http://schemas.microsoft.com/office/drawing/2014/main" id="{D054412E-BEB4-4ED2-9627-CA518C6FDA79}"/>
              </a:ext>
            </a:extLst>
          </p:cNvPr>
          <p:cNvGraphicFramePr>
            <a:graphicFrameLocks/>
          </p:cNvGraphicFramePr>
          <p:nvPr>
            <p:extLst>
              <p:ext uri="{D42A27DB-BD31-4B8C-83A1-F6EECF244321}">
                <p14:modId xmlns:p14="http://schemas.microsoft.com/office/powerpoint/2010/main" val="17688509"/>
              </p:ext>
            </p:extLst>
          </p:nvPr>
        </p:nvGraphicFramePr>
        <p:xfrm>
          <a:off x="165254" y="3864178"/>
          <a:ext cx="6840321"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Прямая соединительная линия 4">
            <a:extLst>
              <a:ext uri="{FF2B5EF4-FFF2-40B4-BE49-F238E27FC236}">
                <a16:creationId xmlns:a16="http://schemas.microsoft.com/office/drawing/2014/main" id="{404622C2-CAA5-475F-8E41-352F9A195E2A}"/>
              </a:ext>
            </a:extLst>
          </p:cNvPr>
          <p:cNvCxnSpPr/>
          <p:nvPr/>
        </p:nvCxnSpPr>
        <p:spPr>
          <a:xfrm>
            <a:off x="5870713" y="2517913"/>
            <a:ext cx="0" cy="161676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D47144A6-BAB6-4BE2-B2FC-81BDD2F09556}"/>
              </a:ext>
            </a:extLst>
          </p:cNvPr>
          <p:cNvSpPr txBox="1"/>
          <p:nvPr/>
        </p:nvSpPr>
        <p:spPr>
          <a:xfrm>
            <a:off x="627195" y="6399168"/>
            <a:ext cx="437940" cy="230832"/>
          </a:xfrm>
          <a:prstGeom prst="rect">
            <a:avLst/>
          </a:prstGeom>
          <a:solidFill>
            <a:srgbClr val="D8D8D8"/>
          </a:solidFill>
        </p:spPr>
        <p:txBody>
          <a:bodyPr wrap="none" rtlCol="0">
            <a:spAutoFit/>
          </a:bodyPr>
          <a:lstStyle/>
          <a:p>
            <a:r>
              <a:rPr lang="en-GB" sz="900" dirty="0"/>
              <a:t>total</a:t>
            </a:r>
            <a:endParaRPr lang="en-GB" sz="1100" dirty="0"/>
          </a:p>
        </p:txBody>
      </p:sp>
    </p:spTree>
    <p:extLst>
      <p:ext uri="{BB962C8B-B14F-4D97-AF65-F5344CB8AC3E}">
        <p14:creationId xmlns:p14="http://schemas.microsoft.com/office/powerpoint/2010/main" val="271953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2" name="Rectangle 11">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A2B25407-AF55-4E2B-BBBC-B5FC96429BF7}"/>
              </a:ext>
            </a:extLst>
          </p:cNvPr>
          <p:cNvSpPr>
            <a:spLocks noGrp="1"/>
          </p:cNvSpPr>
          <p:nvPr>
            <p:ph type="title"/>
          </p:nvPr>
        </p:nvSpPr>
        <p:spPr>
          <a:xfrm>
            <a:off x="7915257" y="636105"/>
            <a:ext cx="3896139" cy="5963478"/>
          </a:xfrm>
        </p:spPr>
        <p:txBody>
          <a:bodyPr>
            <a:normAutofit/>
          </a:bodyPr>
          <a:lstStyle/>
          <a:p>
            <a:r>
              <a:rPr lang="en-GB"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According to data from the Russian Book Chamber (RCP), the total number of titles released in 2020 decreased by 13.3%, alongside the drop of 6.8%</a:t>
            </a:r>
            <a:r>
              <a:rPr lang="en-GB" sz="17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in average circulation. As a result, the</a:t>
            </a:r>
            <a:r>
              <a:rPr lang="ru-RU" sz="17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GB" sz="17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physical volume of book releases decreased by roughly a fifth (-19.3%) in comparison with the statistics from 2019.</a:t>
            </a:r>
            <a:br>
              <a:rPr lang="ru-RU"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This is the second year in a row that publishers are decreasing funding for adult </a:t>
            </a:r>
            <a:r>
              <a:rPr lang="en-GB" sz="17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literature </a:t>
            </a:r>
            <a:r>
              <a:rPr lang="en-GB"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as well for the release of children’s fiction. Since 2017, the negative trend in the release of professional literature has continued.</a:t>
            </a:r>
            <a:br>
              <a:rPr lang="ru-RU"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GB"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But even so, the Russian book industry still prints more than 350 million books and brochures a year, of which only two thirds are sold.</a:t>
            </a:r>
            <a:br>
              <a:rPr lang="ru-RU" sz="1700" dirty="0">
                <a:solidFill>
                  <a:schemeClr val="bg1"/>
                </a:solidFill>
                <a:effectLst/>
                <a:latin typeface="Times New Roman" panose="02020603050405020304" pitchFamily="18" charset="0"/>
                <a:ea typeface="Times New Roman" panose="02020603050405020304" pitchFamily="18" charset="0"/>
              </a:rPr>
            </a:br>
            <a:endParaRPr lang="ru-RU" sz="1700" dirty="0">
              <a:solidFill>
                <a:schemeClr val="bg1"/>
              </a:solidFill>
            </a:endParaRPr>
          </a:p>
        </p:txBody>
      </p:sp>
      <p:sp>
        <p:nvSpPr>
          <p:cNvPr id="9" name="TextBox 8">
            <a:extLst>
              <a:ext uri="{FF2B5EF4-FFF2-40B4-BE49-F238E27FC236}">
                <a16:creationId xmlns:a16="http://schemas.microsoft.com/office/drawing/2014/main" id="{A1CC647D-A39A-4AA2-9D49-3A6A41967C6F}"/>
              </a:ext>
            </a:extLst>
          </p:cNvPr>
          <p:cNvSpPr txBox="1"/>
          <p:nvPr/>
        </p:nvSpPr>
        <p:spPr>
          <a:xfrm>
            <a:off x="380604" y="266773"/>
            <a:ext cx="6096000" cy="646331"/>
          </a:xfrm>
          <a:prstGeom prst="rect">
            <a:avLst/>
          </a:prstGeom>
          <a:no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rend between the release of titles and the average </a:t>
            </a:r>
            <a:r>
              <a:rPr lang="en-GB" dirty="0">
                <a:latin typeface="Calibri" panose="020F0502020204030204" pitchFamily="34" charset="0"/>
                <a:ea typeface="Times New Roman" panose="02020603050405020304" pitchFamily="18" charset="0"/>
                <a:cs typeface="Times New Roman" panose="02020603050405020304" pitchFamily="18" charset="0"/>
              </a:rPr>
              <a:t>print run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of printed publications in the Russian Federation</a:t>
            </a:r>
            <a:endParaRPr lang="ru-RU" dirty="0"/>
          </a:p>
        </p:txBody>
      </p:sp>
      <p:sp>
        <p:nvSpPr>
          <p:cNvPr id="11" name="TextBox 10">
            <a:extLst>
              <a:ext uri="{FF2B5EF4-FFF2-40B4-BE49-F238E27FC236}">
                <a16:creationId xmlns:a16="http://schemas.microsoft.com/office/drawing/2014/main" id="{0D6E6716-767C-4CFA-867C-42781968A98F}"/>
              </a:ext>
            </a:extLst>
          </p:cNvPr>
          <p:cNvSpPr txBox="1"/>
          <p:nvPr/>
        </p:nvSpPr>
        <p:spPr>
          <a:xfrm>
            <a:off x="380604" y="3511572"/>
            <a:ext cx="6096000" cy="646331"/>
          </a:xfrm>
          <a:prstGeom prst="rect">
            <a:avLst/>
          </a:prstGeom>
          <a:noFill/>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Re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lationship between the volume of book releases and the sale of publications in the Russian Federation </a:t>
            </a:r>
            <a:endParaRPr lang="ru-RU" sz="1600" dirty="0">
              <a:effectLst/>
              <a:latin typeface="Times New Roman" panose="02020603050405020304" pitchFamily="18" charset="0"/>
              <a:ea typeface="Times New Roman" panose="02020603050405020304" pitchFamily="18" charset="0"/>
            </a:endParaRPr>
          </a:p>
        </p:txBody>
      </p:sp>
      <p:graphicFrame>
        <p:nvGraphicFramePr>
          <p:cNvPr id="13" name="Диаграмма 12">
            <a:extLst>
              <a:ext uri="{FF2B5EF4-FFF2-40B4-BE49-F238E27FC236}">
                <a16:creationId xmlns:a16="http://schemas.microsoft.com/office/drawing/2014/main" id="{DBD68687-1151-4DF7-B6C9-FAF3C2E2B76C}"/>
              </a:ext>
            </a:extLst>
          </p:cNvPr>
          <p:cNvGraphicFramePr>
            <a:graphicFrameLocks/>
          </p:cNvGraphicFramePr>
          <p:nvPr>
            <p:extLst>
              <p:ext uri="{D42A27DB-BD31-4B8C-83A1-F6EECF244321}">
                <p14:modId xmlns:p14="http://schemas.microsoft.com/office/powerpoint/2010/main" val="3661438221"/>
              </p:ext>
            </p:extLst>
          </p:nvPr>
        </p:nvGraphicFramePr>
        <p:xfrm>
          <a:off x="272068" y="4157903"/>
          <a:ext cx="6394173" cy="2687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a:extLst>
              <a:ext uri="{FF2B5EF4-FFF2-40B4-BE49-F238E27FC236}">
                <a16:creationId xmlns:a16="http://schemas.microsoft.com/office/drawing/2014/main" id="{FC3276C0-42CC-49A1-8EC9-431F68B526EE}"/>
              </a:ext>
            </a:extLst>
          </p:cNvPr>
          <p:cNvGraphicFramePr>
            <a:graphicFrameLocks/>
          </p:cNvGraphicFramePr>
          <p:nvPr>
            <p:extLst>
              <p:ext uri="{D42A27DB-BD31-4B8C-83A1-F6EECF244321}">
                <p14:modId xmlns:p14="http://schemas.microsoft.com/office/powerpoint/2010/main" val="864481777"/>
              </p:ext>
            </p:extLst>
          </p:nvPr>
        </p:nvGraphicFramePr>
        <p:xfrm>
          <a:off x="486353" y="1042492"/>
          <a:ext cx="6394173" cy="233969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D61FC18-B45B-4ECB-918C-4B3CBB3DC8C6}"/>
              </a:ext>
            </a:extLst>
          </p:cNvPr>
          <p:cNvSpPr txBox="1"/>
          <p:nvPr/>
        </p:nvSpPr>
        <p:spPr>
          <a:xfrm>
            <a:off x="1922592" y="3070346"/>
            <a:ext cx="1617751" cy="261610"/>
          </a:xfrm>
          <a:prstGeom prst="rect">
            <a:avLst/>
          </a:prstGeom>
          <a:solidFill>
            <a:srgbClr val="E8E8E8"/>
          </a:solidFill>
        </p:spPr>
        <p:txBody>
          <a:bodyPr wrap="none" rtlCol="0">
            <a:spAutoFit/>
          </a:bodyPr>
          <a:lstStyle/>
          <a:p>
            <a:r>
              <a:rPr lang="en-GB" sz="1100" dirty="0"/>
              <a:t>number of titles</a:t>
            </a:r>
            <a:r>
              <a:rPr lang="ru-RU" sz="1100" dirty="0"/>
              <a:t>          </a:t>
            </a:r>
            <a:endParaRPr lang="en-GB" sz="1100" dirty="0"/>
          </a:p>
        </p:txBody>
      </p:sp>
      <p:sp>
        <p:nvSpPr>
          <p:cNvPr id="16" name="TextBox 15">
            <a:extLst>
              <a:ext uri="{FF2B5EF4-FFF2-40B4-BE49-F238E27FC236}">
                <a16:creationId xmlns:a16="http://schemas.microsoft.com/office/drawing/2014/main" id="{FC621D3B-2CAE-42A4-9980-4F801EED1E84}"/>
              </a:ext>
            </a:extLst>
          </p:cNvPr>
          <p:cNvSpPr txBox="1"/>
          <p:nvPr/>
        </p:nvSpPr>
        <p:spPr>
          <a:xfrm>
            <a:off x="4321091" y="3060919"/>
            <a:ext cx="2930610" cy="261610"/>
          </a:xfrm>
          <a:prstGeom prst="rect">
            <a:avLst/>
          </a:prstGeom>
          <a:solidFill>
            <a:srgbClr val="E8E8E8"/>
          </a:solidFill>
        </p:spPr>
        <p:txBody>
          <a:bodyPr wrap="none" rtlCol="0">
            <a:spAutoFit/>
          </a:bodyPr>
          <a:lstStyle/>
          <a:p>
            <a:r>
              <a:rPr lang="en-GB" sz="1100" dirty="0"/>
              <a:t>average</a:t>
            </a:r>
            <a:r>
              <a:rPr lang="ru-RU" sz="1100" dirty="0"/>
              <a:t> </a:t>
            </a:r>
            <a:r>
              <a:rPr lang="en-GB" sz="1100" dirty="0"/>
              <a:t>print run (number of exemplars)</a:t>
            </a:r>
          </a:p>
        </p:txBody>
      </p:sp>
      <p:sp>
        <p:nvSpPr>
          <p:cNvPr id="17" name="TextBox 16">
            <a:extLst>
              <a:ext uri="{FF2B5EF4-FFF2-40B4-BE49-F238E27FC236}">
                <a16:creationId xmlns:a16="http://schemas.microsoft.com/office/drawing/2014/main" id="{D70E6488-4AE3-4BD2-AF39-554AE8B4DB98}"/>
              </a:ext>
            </a:extLst>
          </p:cNvPr>
          <p:cNvSpPr txBox="1"/>
          <p:nvPr/>
        </p:nvSpPr>
        <p:spPr>
          <a:xfrm>
            <a:off x="1998008" y="6393051"/>
            <a:ext cx="3748142" cy="246221"/>
          </a:xfrm>
          <a:prstGeom prst="rect">
            <a:avLst/>
          </a:prstGeom>
          <a:solidFill>
            <a:srgbClr val="D8D8D8"/>
          </a:solidFill>
        </p:spPr>
        <p:txBody>
          <a:bodyPr wrap="none" rtlCol="0">
            <a:spAutoFit/>
          </a:bodyPr>
          <a:lstStyle/>
          <a:p>
            <a:r>
              <a:rPr lang="en-GB" sz="1000" dirty="0"/>
              <a:t>release of books and brochures (thousands of exemplars)</a:t>
            </a:r>
          </a:p>
        </p:txBody>
      </p:sp>
      <p:sp>
        <p:nvSpPr>
          <p:cNvPr id="18" name="TextBox 17">
            <a:extLst>
              <a:ext uri="{FF2B5EF4-FFF2-40B4-BE49-F238E27FC236}">
                <a16:creationId xmlns:a16="http://schemas.microsoft.com/office/drawing/2014/main" id="{8C84838C-0933-4E4A-8A39-D409FF341964}"/>
              </a:ext>
            </a:extLst>
          </p:cNvPr>
          <p:cNvSpPr txBox="1"/>
          <p:nvPr/>
        </p:nvSpPr>
        <p:spPr>
          <a:xfrm>
            <a:off x="1998008" y="6595552"/>
            <a:ext cx="3542958" cy="246221"/>
          </a:xfrm>
          <a:prstGeom prst="rect">
            <a:avLst/>
          </a:prstGeom>
          <a:solidFill>
            <a:srgbClr val="D8D8D8"/>
          </a:solidFill>
        </p:spPr>
        <p:txBody>
          <a:bodyPr wrap="none" rtlCol="0">
            <a:spAutoFit/>
          </a:bodyPr>
          <a:lstStyle/>
          <a:p>
            <a:r>
              <a:rPr lang="en-GB" sz="1000" dirty="0"/>
              <a:t>sale of books and brochures (thousands of exemplars)</a:t>
            </a:r>
          </a:p>
        </p:txBody>
      </p:sp>
    </p:spTree>
    <p:extLst>
      <p:ext uri="{BB962C8B-B14F-4D97-AF65-F5344CB8AC3E}">
        <p14:creationId xmlns:p14="http://schemas.microsoft.com/office/powerpoint/2010/main" val="49564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Заголовок 1">
            <a:extLst>
              <a:ext uri="{FF2B5EF4-FFF2-40B4-BE49-F238E27FC236}">
                <a16:creationId xmlns:a16="http://schemas.microsoft.com/office/drawing/2014/main" id="{1DD46697-6E87-45E6-8CC8-725B5AD52256}"/>
              </a:ext>
            </a:extLst>
          </p:cNvPr>
          <p:cNvSpPr>
            <a:spLocks noGrp="1"/>
          </p:cNvSpPr>
          <p:nvPr>
            <p:ph type="title"/>
          </p:nvPr>
        </p:nvSpPr>
        <p:spPr>
          <a:xfrm>
            <a:off x="7532835" y="1420706"/>
            <a:ext cx="3466540" cy="4016587"/>
          </a:xfrm>
        </p:spPr>
        <p:txBody>
          <a:bodyPr>
            <a:normAutofit/>
          </a:bodyPr>
          <a:lstStyle/>
          <a:p>
            <a:r>
              <a:rPr lang="en-GB" sz="3600" dirty="0"/>
              <a:t>Governmental support</a:t>
            </a:r>
            <a:endParaRPr lang="ru-RU" sz="3600" dirty="0"/>
          </a:p>
        </p:txBody>
      </p:sp>
      <p:sp>
        <p:nvSpPr>
          <p:cNvPr id="3" name="Объект 2">
            <a:extLst>
              <a:ext uri="{FF2B5EF4-FFF2-40B4-BE49-F238E27FC236}">
                <a16:creationId xmlns:a16="http://schemas.microsoft.com/office/drawing/2014/main" id="{DCB3FE01-F93A-41E6-9FC4-281F0E149FC0}"/>
              </a:ext>
            </a:extLst>
          </p:cNvPr>
          <p:cNvSpPr>
            <a:spLocks noGrp="1"/>
          </p:cNvSpPr>
          <p:nvPr>
            <p:ph idx="1"/>
          </p:nvPr>
        </p:nvSpPr>
        <p:spPr>
          <a:xfrm>
            <a:off x="882561" y="1098972"/>
            <a:ext cx="6323170" cy="4660054"/>
          </a:xfrm>
        </p:spPr>
        <p:txBody>
          <a:bodyPr anchor="ctr">
            <a:normAutofit fontScale="92500" lnSpcReduction="10000"/>
          </a:bodyPr>
          <a:lstStyle/>
          <a:p>
            <a:pPr marL="0" indent="0">
              <a:buNone/>
            </a:pPr>
            <a:r>
              <a:rPr lang="en-GB" dirty="0">
                <a:solidFill>
                  <a:srgbClr val="C00000"/>
                </a:solidFill>
              </a:rPr>
              <a:t>In 2020, the government gave the book industry more attention than it has in the last 20 years:</a:t>
            </a:r>
            <a:endParaRPr lang="ru-RU" dirty="0">
              <a:solidFill>
                <a:srgbClr val="C00000"/>
              </a:solidFill>
            </a:endParaRPr>
          </a:p>
          <a:p>
            <a:pPr marL="0" indent="0">
              <a:buNone/>
            </a:pPr>
            <a:endParaRPr lang="ru-RU" dirty="0">
              <a:solidFill>
                <a:srgbClr val="C00000"/>
              </a:solidFill>
            </a:endParaRPr>
          </a:p>
          <a:p>
            <a:r>
              <a:rPr lang="en-GB" sz="1600" dirty="0">
                <a:solidFill>
                  <a:schemeClr val="accent1">
                    <a:lumMod val="50000"/>
                  </a:schemeClr>
                </a:solidFill>
              </a:rPr>
              <a:t>In accordance with resolutions issued by the Government of the Russian Federation (Resolution of April 18, 2020 </a:t>
            </a:r>
            <a:r>
              <a:rPr lang="ru-RU" sz="1600" dirty="0">
                <a:solidFill>
                  <a:schemeClr val="accent1">
                    <a:lumMod val="50000"/>
                  </a:schemeClr>
                </a:solidFill>
              </a:rPr>
              <a:t>№ 540; </a:t>
            </a:r>
            <a:r>
              <a:rPr lang="en-GB" sz="1600" dirty="0">
                <a:solidFill>
                  <a:schemeClr val="accent1">
                    <a:lumMod val="50000"/>
                  </a:schemeClr>
                </a:solidFill>
              </a:rPr>
              <a:t>Resolution of April 24, 2020 </a:t>
            </a:r>
            <a:r>
              <a:rPr lang="ru-RU" sz="1600" dirty="0">
                <a:solidFill>
                  <a:schemeClr val="accent1">
                    <a:lumMod val="50000"/>
                  </a:schemeClr>
                </a:solidFill>
              </a:rPr>
              <a:t>№ 576</a:t>
            </a:r>
            <a:r>
              <a:rPr lang="en-GB" sz="1600" dirty="0">
                <a:solidFill>
                  <a:schemeClr val="accent1">
                    <a:lumMod val="50000"/>
                  </a:schemeClr>
                </a:solidFill>
              </a:rPr>
              <a:t>;</a:t>
            </a:r>
            <a:r>
              <a:rPr lang="ru-RU" sz="1600" dirty="0">
                <a:solidFill>
                  <a:schemeClr val="accent1">
                    <a:lumMod val="50000"/>
                  </a:schemeClr>
                </a:solidFill>
              </a:rPr>
              <a:t> </a:t>
            </a:r>
            <a:r>
              <a:rPr lang="en-GB" sz="1600" dirty="0">
                <a:solidFill>
                  <a:schemeClr val="accent1">
                    <a:lumMod val="50000"/>
                  </a:schemeClr>
                </a:solidFill>
              </a:rPr>
              <a:t>Resolution of May 16, 2020 </a:t>
            </a:r>
            <a:r>
              <a:rPr lang="ru-RU" sz="1600" dirty="0">
                <a:solidFill>
                  <a:schemeClr val="accent1">
                    <a:lumMod val="50000"/>
                  </a:schemeClr>
                </a:solidFill>
              </a:rPr>
              <a:t>№ 696; </a:t>
            </a:r>
            <a:r>
              <a:rPr lang="en-GB" sz="1600" dirty="0">
                <a:solidFill>
                  <a:schemeClr val="accent1">
                    <a:lumMod val="50000"/>
                  </a:schemeClr>
                </a:solidFill>
              </a:rPr>
              <a:t>Resolution of May 26, 2020 </a:t>
            </a:r>
            <a:r>
              <a:rPr lang="ru-RU" sz="1600" dirty="0">
                <a:solidFill>
                  <a:schemeClr val="accent1">
                    <a:lumMod val="50000"/>
                  </a:schemeClr>
                </a:solidFill>
              </a:rPr>
              <a:t>№ 745</a:t>
            </a:r>
            <a:r>
              <a:rPr lang="en-GB" sz="1600" dirty="0">
                <a:solidFill>
                  <a:schemeClr val="accent1">
                    <a:lumMod val="50000"/>
                  </a:schemeClr>
                </a:solidFill>
              </a:rPr>
              <a:t>), book publishing and the book retail business earned the right to tax remissions, subsidies and loss assets under the status of “most affected sectors” of the economy, due to the negative effect of COVID-19.</a:t>
            </a:r>
            <a:endParaRPr lang="ru-RU" sz="1600" dirty="0">
              <a:solidFill>
                <a:schemeClr val="accent1">
                  <a:lumMod val="50000"/>
                </a:schemeClr>
              </a:solidFill>
            </a:endParaRPr>
          </a:p>
          <a:p>
            <a:r>
              <a:rPr lang="en-GB" sz="1600" dirty="0">
                <a:solidFill>
                  <a:schemeClr val="accent1">
                    <a:lumMod val="50000"/>
                  </a:schemeClr>
                </a:solidFill>
              </a:rPr>
              <a:t>In accordance with the Resolution of October 9, </a:t>
            </a:r>
            <a:r>
              <a:rPr lang="ru-RU" sz="1600" dirty="0">
                <a:solidFill>
                  <a:schemeClr val="accent1">
                    <a:lumMod val="50000"/>
                  </a:schemeClr>
                </a:solidFill>
              </a:rPr>
              <a:t>№ 1643</a:t>
            </a:r>
            <a:r>
              <a:rPr lang="en-GB" sz="1600" dirty="0">
                <a:solidFill>
                  <a:schemeClr val="accent1">
                    <a:lumMod val="50000"/>
                  </a:schemeClr>
                </a:solidFill>
              </a:rPr>
              <a:t>, the Government of the Russian Federation halved the rate of VAT on e-books and audiobooks.</a:t>
            </a:r>
            <a:endParaRPr lang="ru-RU" sz="1600" dirty="0">
              <a:solidFill>
                <a:schemeClr val="accent1">
                  <a:lumMod val="50000"/>
                </a:schemeClr>
              </a:solidFill>
            </a:endParaRPr>
          </a:p>
          <a:p>
            <a:r>
              <a:rPr lang="en-GB" sz="1600" dirty="0">
                <a:solidFill>
                  <a:schemeClr val="accent1">
                    <a:lumMod val="50000"/>
                  </a:schemeClr>
                </a:solidFill>
              </a:rPr>
              <a:t>In accordance with Federal Law </a:t>
            </a:r>
            <a:r>
              <a:rPr lang="ru-RU" sz="1600" dirty="0">
                <a:solidFill>
                  <a:schemeClr val="accent1">
                    <a:lumMod val="50000"/>
                  </a:schemeClr>
                </a:solidFill>
              </a:rPr>
              <a:t>№ 323 </a:t>
            </a:r>
            <a:r>
              <a:rPr lang="en-GB" sz="1600" dirty="0">
                <a:solidFill>
                  <a:schemeClr val="accent1">
                    <a:lumMod val="50000"/>
                  </a:schemeClr>
                </a:solidFill>
              </a:rPr>
              <a:t>of October 15, 2020, Article 264, Part Two of the Internal Revenue Code of the Russian Federation, an amendment was introduced aimed at increasing the volume of write-offs of illiquid book production from 10 to 30%.</a:t>
            </a:r>
            <a:endParaRPr lang="ru-RU" sz="1600" dirty="0">
              <a:solidFill>
                <a:schemeClr val="accent1">
                  <a:lumMod val="50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74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3" name="Объект 2">
            <a:extLst>
              <a:ext uri="{FF2B5EF4-FFF2-40B4-BE49-F238E27FC236}">
                <a16:creationId xmlns:a16="http://schemas.microsoft.com/office/drawing/2014/main" id="{5B9E9FFB-1686-4963-A11A-6BCC620C500E}"/>
              </a:ext>
            </a:extLst>
          </p:cNvPr>
          <p:cNvSpPr>
            <a:spLocks noGrp="1"/>
          </p:cNvSpPr>
          <p:nvPr>
            <p:ph idx="1"/>
          </p:nvPr>
        </p:nvSpPr>
        <p:spPr>
          <a:xfrm>
            <a:off x="3372466" y="3165453"/>
            <a:ext cx="8198781" cy="3070754"/>
          </a:xfrm>
        </p:spPr>
        <p:txBody>
          <a:bodyPr>
            <a:noAutofit/>
          </a:bodyPr>
          <a:lstStyle/>
          <a:p>
            <a:pPr algn="just"/>
            <a:r>
              <a:rPr lang="en-GB" sz="1600" dirty="0">
                <a:latin typeface="Calibri" panose="020F0502020204030204" pitchFamily="34" charset="0"/>
                <a:ea typeface="Times New Roman" panose="02020603050405020304" pitchFamily="18" charset="0"/>
                <a:cs typeface="Times New Roman" panose="02020603050405020304" pitchFamily="18" charset="0"/>
              </a:rPr>
              <a:t>In 2020, the Russian book industry’s infrastructure proved to be unprepared for the jump to an online domain: booksellers’ main source of revenue in 2020 came from selling printed publications in bookshops (43.8%) and at the auctions of state-funded institutions (23.1% of earnings)</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600" dirty="0">
                <a:latin typeface="Calibri" panose="020F0502020204030204" pitchFamily="34" charset="0"/>
                <a:ea typeface="Times New Roman" panose="02020603050405020304" pitchFamily="18" charset="0"/>
                <a:cs typeface="Times New Roman" panose="02020603050405020304" pitchFamily="18" charset="0"/>
              </a:rPr>
              <a:t>In comparison with 2019 and 2020, the sales of printed books bought from the internet has grown by 25.9%, amounting to 17.7 </a:t>
            </a:r>
            <a:r>
              <a:rPr lang="en-GB" sz="1600" dirty="0" err="1">
                <a:latin typeface="Calibri" panose="020F0502020204030204" pitchFamily="34" charset="0"/>
                <a:ea typeface="Times New Roman" panose="02020603050405020304" pitchFamily="18" charset="0"/>
                <a:cs typeface="Times New Roman" panose="02020603050405020304" pitchFamily="18" charset="0"/>
              </a:rPr>
              <a:t>bil</a:t>
            </a:r>
            <a:r>
              <a:rPr lang="en-GB" sz="1600" dirty="0">
                <a:latin typeface="Calibri" panose="020F0502020204030204" pitchFamily="34" charset="0"/>
                <a:ea typeface="Times New Roman" panose="02020603050405020304" pitchFamily="18" charset="0"/>
                <a:cs typeface="Times New Roman" panose="02020603050405020304" pitchFamily="18" charset="0"/>
              </a:rPr>
              <a:t>. RUB. But in comparison with the overall rate of progression of e-commerce in Russia (which has seen a growth from 1.45 to 2.78 </a:t>
            </a:r>
            <a:r>
              <a:rPr lang="en-GB" sz="1600" dirty="0" err="1">
                <a:latin typeface="Calibri" panose="020F0502020204030204" pitchFamily="34" charset="0"/>
                <a:ea typeface="Times New Roman" panose="02020603050405020304" pitchFamily="18" charset="0"/>
                <a:cs typeface="Times New Roman" panose="02020603050405020304" pitchFamily="18" charset="0"/>
              </a:rPr>
              <a:t>tril</a:t>
            </a:r>
            <a:r>
              <a:rPr lang="en-GB" sz="1600" dirty="0">
                <a:latin typeface="Calibri" panose="020F0502020204030204" pitchFamily="34" charset="0"/>
                <a:ea typeface="Times New Roman" panose="02020603050405020304" pitchFamily="18" charset="0"/>
                <a:cs typeface="Times New Roman" panose="02020603050405020304" pitchFamily="18" charset="0"/>
              </a:rPr>
              <a:t>. RUB), the book industry has not realised the full potential of online stores.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600" dirty="0">
                <a:latin typeface="Calibri" panose="020F0502020204030204" pitchFamily="34" charset="0"/>
                <a:cs typeface="Times New Roman" panose="02020603050405020304" pitchFamily="18" charset="0"/>
              </a:rPr>
              <a:t>Despite new opportunities, Russian digital book publishing and distribution in 2020 remained within the framework of their original growth rates, and the total volume of the digital book sector at the end of 2020 still only made up 12% of the turnover of printed books.</a:t>
            </a:r>
            <a:endParaRPr lang="ru-RU" sz="1600" dirty="0"/>
          </a:p>
        </p:txBody>
      </p:sp>
      <p:graphicFrame>
        <p:nvGraphicFramePr>
          <p:cNvPr id="9" name="Объект 4">
            <a:extLst>
              <a:ext uri="{FF2B5EF4-FFF2-40B4-BE49-F238E27FC236}">
                <a16:creationId xmlns:a16="http://schemas.microsoft.com/office/drawing/2014/main" id="{D39B6273-28B6-4DD3-AAC8-761FBAB8E601}"/>
              </a:ext>
            </a:extLst>
          </p:cNvPr>
          <p:cNvGraphicFramePr>
            <a:graphicFrameLocks/>
          </p:cNvGraphicFramePr>
          <p:nvPr>
            <p:extLst>
              <p:ext uri="{D42A27DB-BD31-4B8C-83A1-F6EECF244321}">
                <p14:modId xmlns:p14="http://schemas.microsoft.com/office/powerpoint/2010/main" val="919286417"/>
              </p:ext>
            </p:extLst>
          </p:nvPr>
        </p:nvGraphicFramePr>
        <p:xfrm>
          <a:off x="119270" y="621791"/>
          <a:ext cx="11682839" cy="2510695"/>
        </p:xfrm>
        <a:graphic>
          <a:graphicData uri="http://schemas.openxmlformats.org/drawingml/2006/table">
            <a:tbl>
              <a:tblPr>
                <a:tableStyleId>{3B4B98B0-60AC-42C2-AFA5-B58CD77FA1E5}</a:tableStyleId>
              </a:tblPr>
              <a:tblGrid>
                <a:gridCol w="3286539">
                  <a:extLst>
                    <a:ext uri="{9D8B030D-6E8A-4147-A177-3AD203B41FA5}">
                      <a16:colId xmlns:a16="http://schemas.microsoft.com/office/drawing/2014/main" val="1945974443"/>
                    </a:ext>
                  </a:extLst>
                </a:gridCol>
                <a:gridCol w="2063462">
                  <a:extLst>
                    <a:ext uri="{9D8B030D-6E8A-4147-A177-3AD203B41FA5}">
                      <a16:colId xmlns:a16="http://schemas.microsoft.com/office/drawing/2014/main" val="816270476"/>
                    </a:ext>
                  </a:extLst>
                </a:gridCol>
                <a:gridCol w="2079031">
                  <a:extLst>
                    <a:ext uri="{9D8B030D-6E8A-4147-A177-3AD203B41FA5}">
                      <a16:colId xmlns:a16="http://schemas.microsoft.com/office/drawing/2014/main" val="3102985371"/>
                    </a:ext>
                  </a:extLst>
                </a:gridCol>
                <a:gridCol w="1914897">
                  <a:extLst>
                    <a:ext uri="{9D8B030D-6E8A-4147-A177-3AD203B41FA5}">
                      <a16:colId xmlns:a16="http://schemas.microsoft.com/office/drawing/2014/main" val="2580078457"/>
                    </a:ext>
                  </a:extLst>
                </a:gridCol>
                <a:gridCol w="2338910">
                  <a:extLst>
                    <a:ext uri="{9D8B030D-6E8A-4147-A177-3AD203B41FA5}">
                      <a16:colId xmlns:a16="http://schemas.microsoft.com/office/drawing/2014/main" val="3559107756"/>
                    </a:ext>
                  </a:extLst>
                </a:gridCol>
              </a:tblGrid>
              <a:tr h="478139">
                <a:tc>
                  <a:txBody>
                    <a:bodyPr/>
                    <a:lstStyle/>
                    <a:p>
                      <a:pPr algn="ctr"/>
                      <a:endParaRPr lang="ru-RU" sz="1600" b="1" dirty="0">
                        <a:solidFill>
                          <a:schemeClr val="tx1">
                            <a:lumMod val="65000"/>
                            <a:lumOff val="35000"/>
                          </a:schemeClr>
                        </a:solidFill>
                      </a:endParaRPr>
                    </a:p>
                  </a:txBody>
                  <a:tcPr>
                    <a:solidFill>
                      <a:srgbClr val="808080">
                        <a:alpha val="14902"/>
                      </a:srgbClr>
                    </a:solidFill>
                  </a:tcPr>
                </a:tc>
                <a:tc>
                  <a:txBody>
                    <a:bodyPr/>
                    <a:lstStyle/>
                    <a:p>
                      <a:pPr algn="ctr"/>
                      <a:r>
                        <a:rPr lang="ru-RU" sz="1400" b="0" dirty="0">
                          <a:solidFill>
                            <a:schemeClr val="tx1">
                              <a:lumMod val="65000"/>
                              <a:lumOff val="35000"/>
                            </a:schemeClr>
                          </a:solidFill>
                          <a:latin typeface="Arial" panose="020B0604020202020204" pitchFamily="34" charset="0"/>
                          <a:cs typeface="Arial" panose="020B0604020202020204" pitchFamily="34" charset="0"/>
                        </a:rPr>
                        <a:t>2020, </a:t>
                      </a:r>
                      <a:r>
                        <a:rPr lang="en-GB" sz="1400" b="0" dirty="0" err="1">
                          <a:solidFill>
                            <a:schemeClr val="tx1">
                              <a:lumMod val="65000"/>
                              <a:lumOff val="35000"/>
                            </a:schemeClr>
                          </a:solidFill>
                          <a:latin typeface="Arial" panose="020B0604020202020204" pitchFamily="34" charset="0"/>
                          <a:cs typeface="Arial" panose="020B0604020202020204" pitchFamily="34" charset="0"/>
                        </a:rPr>
                        <a:t>bil</a:t>
                      </a:r>
                      <a:r>
                        <a:rPr lang="ru-RU" sz="1400" b="0" dirty="0">
                          <a:solidFill>
                            <a:schemeClr val="tx1">
                              <a:lumMod val="65000"/>
                              <a:lumOff val="35000"/>
                            </a:schemeClr>
                          </a:solidFill>
                          <a:latin typeface="Arial" panose="020B0604020202020204" pitchFamily="34" charset="0"/>
                          <a:cs typeface="Arial" panose="020B0604020202020204" pitchFamily="34" charset="0"/>
                        </a:rPr>
                        <a:t>.</a:t>
                      </a:r>
                      <a:r>
                        <a:rPr lang="en-GB" sz="1400" b="0" dirty="0">
                          <a:solidFill>
                            <a:schemeClr val="tx1">
                              <a:lumMod val="65000"/>
                              <a:lumOff val="35000"/>
                            </a:schemeClr>
                          </a:solidFill>
                          <a:latin typeface="Arial" panose="020B0604020202020204" pitchFamily="34" charset="0"/>
                          <a:cs typeface="Arial" panose="020B0604020202020204" pitchFamily="34" charset="0"/>
                        </a:rPr>
                        <a:t> RUB</a:t>
                      </a:r>
                      <a:endParaRPr lang="ru-RU" sz="1400" b="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808080">
                        <a:alpha val="14902"/>
                      </a:srgbClr>
                    </a:solidFill>
                  </a:tcPr>
                </a:tc>
                <a:tc>
                  <a:txBody>
                    <a:bodyPr/>
                    <a:lstStyle/>
                    <a:p>
                      <a:pPr algn="ctr"/>
                      <a:r>
                        <a:rPr lang="ru-RU" sz="1400" b="0" dirty="0">
                          <a:solidFill>
                            <a:schemeClr val="tx1">
                              <a:lumMod val="65000"/>
                              <a:lumOff val="35000"/>
                            </a:schemeClr>
                          </a:solidFill>
                          <a:latin typeface="Arial" panose="020B0604020202020204" pitchFamily="34" charset="0"/>
                          <a:cs typeface="Arial" panose="020B0604020202020204" pitchFamily="34" charset="0"/>
                        </a:rPr>
                        <a:t>%% </a:t>
                      </a:r>
                      <a:r>
                        <a:rPr lang="en-GB" sz="1400" b="0" dirty="0">
                          <a:solidFill>
                            <a:schemeClr val="tx1">
                              <a:lumMod val="65000"/>
                              <a:lumOff val="35000"/>
                            </a:schemeClr>
                          </a:solidFill>
                          <a:latin typeface="Arial" panose="020B0604020202020204" pitchFamily="34" charset="0"/>
                          <a:cs typeface="Arial" panose="020B0604020202020204" pitchFamily="34" charset="0"/>
                        </a:rPr>
                        <a:t>until</a:t>
                      </a:r>
                      <a:r>
                        <a:rPr lang="ru-RU" sz="1400" b="0" dirty="0">
                          <a:solidFill>
                            <a:schemeClr val="tx1">
                              <a:lumMod val="65000"/>
                              <a:lumOff val="35000"/>
                            </a:schemeClr>
                          </a:solidFill>
                          <a:latin typeface="Arial" panose="020B0604020202020204" pitchFamily="34" charset="0"/>
                          <a:cs typeface="Arial" panose="020B0604020202020204" pitchFamily="34" charset="0"/>
                        </a:rPr>
                        <a:t> 2019</a:t>
                      </a:r>
                    </a:p>
                  </a:txBody>
                  <a:tcPr>
                    <a:solidFill>
                      <a:srgbClr val="808080">
                        <a:alpha val="14902"/>
                      </a:srgbClr>
                    </a:solidFill>
                  </a:tcPr>
                </a:tc>
                <a:tc>
                  <a:txBody>
                    <a:bodyPr/>
                    <a:lstStyle/>
                    <a:p>
                      <a:pPr algn="ctr"/>
                      <a:r>
                        <a:rPr lang="ru-RU" sz="1400" b="0" dirty="0">
                          <a:solidFill>
                            <a:schemeClr val="tx1">
                              <a:lumMod val="65000"/>
                              <a:lumOff val="35000"/>
                            </a:schemeClr>
                          </a:solidFill>
                          <a:latin typeface="Arial" panose="020B0604020202020204" pitchFamily="34" charset="0"/>
                          <a:cs typeface="Arial" panose="020B0604020202020204" pitchFamily="34" charset="0"/>
                        </a:rPr>
                        <a:t>2021, </a:t>
                      </a:r>
                      <a:r>
                        <a:rPr lang="en-GB" sz="1400" b="0" dirty="0" err="1">
                          <a:solidFill>
                            <a:schemeClr val="tx1">
                              <a:lumMod val="65000"/>
                              <a:lumOff val="35000"/>
                            </a:schemeClr>
                          </a:solidFill>
                          <a:latin typeface="Arial" panose="020B0604020202020204" pitchFamily="34" charset="0"/>
                          <a:cs typeface="Arial" panose="020B0604020202020204" pitchFamily="34" charset="0"/>
                        </a:rPr>
                        <a:t>bil</a:t>
                      </a:r>
                      <a:r>
                        <a:rPr lang="en-GB" sz="1400" b="0" dirty="0">
                          <a:solidFill>
                            <a:schemeClr val="tx1">
                              <a:lumMod val="65000"/>
                              <a:lumOff val="35000"/>
                            </a:schemeClr>
                          </a:solidFill>
                          <a:latin typeface="Arial" panose="020B0604020202020204" pitchFamily="34" charset="0"/>
                          <a:cs typeface="Arial" panose="020B0604020202020204" pitchFamily="34" charset="0"/>
                        </a:rPr>
                        <a:t>. RUB</a:t>
                      </a:r>
                      <a:endParaRPr lang="ru-RU" sz="1400" b="0"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1400" b="0" dirty="0">
                          <a:solidFill>
                            <a:schemeClr val="tx1">
                              <a:lumMod val="65000"/>
                              <a:lumOff val="35000"/>
                            </a:schemeClr>
                          </a:solidFill>
                          <a:latin typeface="Arial" panose="020B0604020202020204" pitchFamily="34" charset="0"/>
                          <a:cs typeface="Arial" panose="020B0604020202020204" pitchFamily="34" charset="0"/>
                        </a:rPr>
                        <a:t>prediction</a:t>
                      </a:r>
                      <a:endParaRPr lang="ru-RU" sz="1400" b="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808080">
                        <a:alpha val="14902"/>
                      </a:srgbClr>
                    </a:solidFill>
                  </a:tcPr>
                </a:tc>
                <a:tc>
                  <a:txBody>
                    <a:bodyPr/>
                    <a:lstStyle/>
                    <a:p>
                      <a:pPr algn="ctr"/>
                      <a:r>
                        <a:rPr lang="en-GB" sz="1400" b="0" dirty="0">
                          <a:solidFill>
                            <a:srgbClr val="C00000"/>
                          </a:solidFill>
                          <a:latin typeface="Arial" panose="020B0604020202020204" pitchFamily="34" charset="0"/>
                          <a:cs typeface="Arial" panose="020B0604020202020204" pitchFamily="34" charset="0"/>
                        </a:rPr>
                        <a:t>Effect of COVID</a:t>
                      </a:r>
                      <a:r>
                        <a:rPr lang="ru-RU" sz="1400" b="0" dirty="0">
                          <a:solidFill>
                            <a:srgbClr val="C00000"/>
                          </a:solidFill>
                          <a:latin typeface="Arial" panose="020B0604020202020204" pitchFamily="34" charset="0"/>
                          <a:cs typeface="Arial" panose="020B0604020202020204" pitchFamily="34" charset="0"/>
                        </a:rPr>
                        <a:t>,</a:t>
                      </a:r>
                    </a:p>
                    <a:p>
                      <a:pPr algn="ctr"/>
                      <a:r>
                        <a:rPr lang="en-GB" sz="1400" b="0" dirty="0" err="1">
                          <a:solidFill>
                            <a:srgbClr val="C00000"/>
                          </a:solidFill>
                          <a:latin typeface="Arial" panose="020B0604020202020204" pitchFamily="34" charset="0"/>
                          <a:cs typeface="Arial" panose="020B0604020202020204" pitchFamily="34" charset="0"/>
                        </a:rPr>
                        <a:t>bil</a:t>
                      </a:r>
                      <a:r>
                        <a:rPr lang="ru-RU" sz="1400" b="0" dirty="0">
                          <a:solidFill>
                            <a:srgbClr val="C00000"/>
                          </a:solidFill>
                          <a:latin typeface="Arial" panose="020B0604020202020204" pitchFamily="34" charset="0"/>
                          <a:cs typeface="Arial" panose="020B0604020202020204" pitchFamily="34" charset="0"/>
                        </a:rPr>
                        <a:t>.</a:t>
                      </a:r>
                      <a:r>
                        <a:rPr lang="en-GB" sz="1400" b="0" dirty="0">
                          <a:solidFill>
                            <a:srgbClr val="C00000"/>
                          </a:solidFill>
                          <a:latin typeface="Arial" panose="020B0604020202020204" pitchFamily="34" charset="0"/>
                          <a:cs typeface="Arial" panose="020B0604020202020204" pitchFamily="34" charset="0"/>
                        </a:rPr>
                        <a:t> RUB</a:t>
                      </a:r>
                      <a:r>
                        <a:rPr lang="ru-RU" sz="1400" b="0" dirty="0">
                          <a:solidFill>
                            <a:srgbClr val="C00000"/>
                          </a:solidFill>
                          <a:latin typeface="Arial" panose="020B0604020202020204" pitchFamily="34" charset="0"/>
                          <a:cs typeface="Arial" panose="020B0604020202020204" pitchFamily="34" charset="0"/>
                        </a:rPr>
                        <a:t> </a:t>
                      </a:r>
                    </a:p>
                  </a:txBody>
                  <a:tcPr>
                    <a:solidFill>
                      <a:srgbClr val="808080">
                        <a:alpha val="14902"/>
                      </a:srgbClr>
                    </a:solidFill>
                  </a:tcPr>
                </a:tc>
                <a:extLst>
                  <a:ext uri="{0D108BD9-81ED-4DB2-BD59-A6C34878D82A}">
                    <a16:rowId xmlns:a16="http://schemas.microsoft.com/office/drawing/2014/main" val="3926016978"/>
                  </a:ext>
                </a:extLst>
              </a:tr>
              <a:tr h="397301">
                <a:tc>
                  <a:txBody>
                    <a:bodyPr/>
                    <a:lstStyle/>
                    <a:p>
                      <a:pPr algn="l"/>
                      <a:r>
                        <a:rPr lang="en-GB" sz="1400" dirty="0">
                          <a:solidFill>
                            <a:srgbClr val="C00000"/>
                          </a:solidFill>
                          <a:highlight>
                            <a:srgbClr val="C0C0C0"/>
                          </a:highlight>
                        </a:rPr>
                        <a:t>Online sales of printed books (marketplace)</a:t>
                      </a:r>
                      <a:endParaRPr lang="ru-RU" sz="1400" dirty="0">
                        <a:solidFill>
                          <a:srgbClr val="C00000"/>
                        </a:solidFill>
                        <a:highlight>
                          <a:srgbClr val="C0C0C0"/>
                        </a:highlight>
                      </a:endParaRPr>
                    </a:p>
                  </a:txBody>
                  <a:tcPr/>
                </a:tc>
                <a:tc>
                  <a:txBody>
                    <a:bodyPr/>
                    <a:lstStyle/>
                    <a:p>
                      <a:pPr algn="ctr"/>
                      <a:r>
                        <a:rPr lang="ru-RU" sz="1600" dirty="0">
                          <a:solidFill>
                            <a:schemeClr val="tx1"/>
                          </a:solidFill>
                          <a:latin typeface="Arial" panose="020B0604020202020204" pitchFamily="34" charset="0"/>
                          <a:cs typeface="Arial" panose="020B0604020202020204" pitchFamily="34" charset="0"/>
                        </a:rPr>
                        <a:t>17.745</a:t>
                      </a: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+25.89</a:t>
                      </a:r>
                      <a:endParaRPr lang="ru-RU"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1600" dirty="0">
                          <a:solidFill>
                            <a:schemeClr val="tx1"/>
                          </a:solidFill>
                          <a:latin typeface="Arial" panose="020B0604020202020204" pitchFamily="34" charset="0"/>
                          <a:cs typeface="Arial" panose="020B0604020202020204" pitchFamily="34" charset="0"/>
                        </a:rPr>
                        <a:t>18.250</a:t>
                      </a:r>
                    </a:p>
                  </a:txBody>
                  <a:tcPr/>
                </a:tc>
                <a:tc>
                  <a:txBody>
                    <a:bodyPr/>
                    <a:lstStyle/>
                    <a:p>
                      <a:pPr algn="ctr"/>
                      <a:r>
                        <a:rPr lang="ru-RU" sz="1600" dirty="0">
                          <a:solidFill>
                            <a:srgbClr val="C00000"/>
                          </a:solidFill>
                          <a:latin typeface="Arial" panose="020B0604020202020204" pitchFamily="34" charset="0"/>
                          <a:cs typeface="Arial" panose="020B0604020202020204" pitchFamily="34" charset="0"/>
                        </a:rPr>
                        <a:t>+3.650</a:t>
                      </a:r>
                    </a:p>
                  </a:txBody>
                  <a:tcPr/>
                </a:tc>
                <a:extLst>
                  <a:ext uri="{0D108BD9-81ED-4DB2-BD59-A6C34878D82A}">
                    <a16:rowId xmlns:a16="http://schemas.microsoft.com/office/drawing/2014/main" val="3667937525"/>
                  </a:ext>
                </a:extLst>
              </a:tr>
              <a:tr h="422263">
                <a:tc>
                  <a:txBody>
                    <a:bodyPr/>
                    <a:lstStyle/>
                    <a:p>
                      <a:pPr marL="0" lvl="0" algn="l" defTabSz="914400" rtl="0" eaLnBrk="1" latinLnBrk="0" hangingPunct="1">
                        <a:lnSpc>
                          <a:spcPct val="100000"/>
                        </a:lnSpc>
                      </a:pPr>
                      <a:r>
                        <a:rPr lang="en-GB" sz="1400" kern="1200" noProof="0" dirty="0">
                          <a:solidFill>
                            <a:srgbClr val="C00000"/>
                          </a:solidFill>
                          <a:highlight>
                            <a:srgbClr val="C0C0C0"/>
                          </a:highlight>
                          <a:latin typeface="+mn-lt"/>
                          <a:ea typeface="+mn-ea"/>
                          <a:cs typeface="+mn-cs"/>
                        </a:rPr>
                        <a:t>Digital book MARKET</a:t>
                      </a:r>
                      <a:endParaRPr lang="ru-RU" sz="1400" kern="1200" noProof="0" dirty="0">
                        <a:solidFill>
                          <a:srgbClr val="C00000"/>
                        </a:solidFill>
                        <a:highlight>
                          <a:srgbClr val="C0C0C0"/>
                        </a:highlight>
                        <a:latin typeface="+mn-lt"/>
                        <a:ea typeface="+mn-ea"/>
                        <a:cs typeface="+mn-cs"/>
                      </a:endParaRPr>
                    </a:p>
                  </a:txBody>
                  <a:tcPr/>
                </a:tc>
                <a:tc>
                  <a:txBody>
                    <a:bodyPr/>
                    <a:lstStyle/>
                    <a:p>
                      <a:pPr algn="ctr"/>
                      <a:r>
                        <a:rPr lang="ru-RU" sz="1600" dirty="0">
                          <a:solidFill>
                            <a:schemeClr val="tx1"/>
                          </a:solidFill>
                          <a:latin typeface="Arial" panose="020B0604020202020204" pitchFamily="34" charset="0"/>
                          <a:cs typeface="Arial" panose="020B0604020202020204" pitchFamily="34" charset="0"/>
                        </a:rPr>
                        <a:t>8.350</a:t>
                      </a:r>
                    </a:p>
                  </a:txBody>
                  <a:tcPr/>
                </a:tc>
                <a:tc>
                  <a:txBody>
                    <a:bodyPr/>
                    <a:lstStyle/>
                    <a:p>
                      <a:pPr algn="ctr"/>
                      <a:r>
                        <a:rPr lang="ru-RU" sz="1600" dirty="0">
                          <a:solidFill>
                            <a:schemeClr val="tx1"/>
                          </a:solidFill>
                          <a:latin typeface="Arial" panose="020B0604020202020204" pitchFamily="34" charset="0"/>
                          <a:cs typeface="Arial" panose="020B0604020202020204" pitchFamily="34" charset="0"/>
                        </a:rPr>
                        <a:t>+28.26</a:t>
                      </a:r>
                    </a:p>
                  </a:txBody>
                  <a:tcPr/>
                </a:tc>
                <a:tc>
                  <a:txBody>
                    <a:bodyPr/>
                    <a:lstStyle/>
                    <a:p>
                      <a:pPr algn="ctr"/>
                      <a:r>
                        <a:rPr lang="ru-RU" sz="1600" dirty="0">
                          <a:solidFill>
                            <a:schemeClr val="tx1"/>
                          </a:solidFill>
                          <a:latin typeface="Arial" panose="020B0604020202020204" pitchFamily="34" charset="0"/>
                          <a:cs typeface="Arial" panose="020B0604020202020204" pitchFamily="34" charset="0"/>
                        </a:rPr>
                        <a:t>9.700</a:t>
                      </a:r>
                    </a:p>
                  </a:txBody>
                  <a:tcPr/>
                </a:tc>
                <a:tc>
                  <a:txBody>
                    <a:bodyPr/>
                    <a:lstStyle/>
                    <a:p>
                      <a:pPr algn="ctr"/>
                      <a:r>
                        <a:rPr lang="ru-RU" sz="1600" dirty="0">
                          <a:solidFill>
                            <a:srgbClr val="C00000"/>
                          </a:solidFill>
                          <a:latin typeface="Arial" panose="020B0604020202020204" pitchFamily="34" charset="0"/>
                          <a:cs typeface="Arial" panose="020B0604020202020204" pitchFamily="34" charset="0"/>
                        </a:rPr>
                        <a:t>+1.840</a:t>
                      </a:r>
                    </a:p>
                  </a:txBody>
                  <a:tcPr/>
                </a:tc>
                <a:extLst>
                  <a:ext uri="{0D108BD9-81ED-4DB2-BD59-A6C34878D82A}">
                    <a16:rowId xmlns:a16="http://schemas.microsoft.com/office/drawing/2014/main" val="3953148909"/>
                  </a:ext>
                </a:extLst>
              </a:tr>
              <a:tr h="533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rgbClr val="C00000"/>
                          </a:solidFill>
                          <a:highlight>
                            <a:srgbClr val="C0C0C0"/>
                          </a:highlight>
                          <a:latin typeface="+mn-lt"/>
                          <a:ea typeface="+mn-ea"/>
                          <a:cs typeface="+mn-cs"/>
                        </a:rPr>
                        <a:t>Institutional sales BUDGET of printed books</a:t>
                      </a:r>
                      <a:endParaRPr lang="ru-RU" sz="1400" kern="1200" dirty="0">
                        <a:solidFill>
                          <a:srgbClr val="C00000"/>
                        </a:solidFill>
                        <a:highlight>
                          <a:srgbClr val="C0C0C0"/>
                        </a:highlight>
                        <a:latin typeface="+mn-lt"/>
                        <a:ea typeface="+mn-ea"/>
                        <a:cs typeface="+mn-cs"/>
                      </a:endParaRPr>
                    </a:p>
                  </a:txBody>
                  <a:tcPr/>
                </a:tc>
                <a:tc>
                  <a:txBody>
                    <a:bodyPr/>
                    <a:lstStyle/>
                    <a:p>
                      <a:pPr algn="ctr"/>
                      <a:r>
                        <a:rPr lang="ru-RU" sz="1600" dirty="0">
                          <a:solidFill>
                            <a:schemeClr val="tx1"/>
                          </a:solidFill>
                          <a:latin typeface="Arial" panose="020B0604020202020204" pitchFamily="34" charset="0"/>
                          <a:cs typeface="Arial" panose="020B0604020202020204" pitchFamily="34" charset="0"/>
                        </a:rPr>
                        <a:t>16.125</a:t>
                      </a:r>
                    </a:p>
                  </a:txBody>
                  <a:tcPr/>
                </a:tc>
                <a:tc>
                  <a:txBody>
                    <a:bodyPr/>
                    <a:lstStyle/>
                    <a:p>
                      <a:pPr algn="ctr"/>
                      <a:r>
                        <a:rPr lang="ru-RU" sz="1600" dirty="0">
                          <a:solidFill>
                            <a:schemeClr val="tx1"/>
                          </a:solidFill>
                          <a:latin typeface="Arial" panose="020B0604020202020204" pitchFamily="34" charset="0"/>
                          <a:cs typeface="Arial" panose="020B0604020202020204" pitchFamily="34" charset="0"/>
                        </a:rPr>
                        <a:t>+0.83</a:t>
                      </a:r>
                    </a:p>
                  </a:txBody>
                  <a:tcPr/>
                </a:tc>
                <a:tc>
                  <a:txBody>
                    <a:bodyPr/>
                    <a:lstStyle/>
                    <a:p>
                      <a:pPr algn="ctr"/>
                      <a:r>
                        <a:rPr lang="ru-RU" sz="1600" dirty="0">
                          <a:solidFill>
                            <a:schemeClr val="tx1"/>
                          </a:solidFill>
                          <a:latin typeface="Arial" panose="020B0604020202020204" pitchFamily="34" charset="0"/>
                          <a:cs typeface="Arial" panose="020B0604020202020204" pitchFamily="34" charset="0"/>
                        </a:rPr>
                        <a:t>16.100</a:t>
                      </a:r>
                    </a:p>
                  </a:txBody>
                  <a:tcPr/>
                </a:tc>
                <a:tc>
                  <a:txBody>
                    <a:bodyPr/>
                    <a:lstStyle/>
                    <a:p>
                      <a:pPr algn="ctr"/>
                      <a:r>
                        <a:rPr lang="en-US" sz="1600" dirty="0">
                          <a:solidFill>
                            <a:srgbClr val="C00000"/>
                          </a:solidFill>
                          <a:latin typeface="Arial" panose="020B0604020202020204" pitchFamily="34" charset="0"/>
                          <a:cs typeface="Arial" panose="020B0604020202020204" pitchFamily="34" charset="0"/>
                        </a:rPr>
                        <a:t>+</a:t>
                      </a:r>
                      <a:r>
                        <a:rPr lang="ru-RU" sz="1600" dirty="0">
                          <a:solidFill>
                            <a:srgbClr val="C00000"/>
                          </a:solidFill>
                          <a:latin typeface="Arial" panose="020B0604020202020204" pitchFamily="34" charset="0"/>
                          <a:cs typeface="Arial" panose="020B0604020202020204" pitchFamily="34" charset="0"/>
                        </a:rPr>
                        <a:t>0.</a:t>
                      </a:r>
                      <a:r>
                        <a:rPr lang="en-US" sz="1600" dirty="0">
                          <a:solidFill>
                            <a:srgbClr val="C00000"/>
                          </a:solidFill>
                          <a:latin typeface="Arial" panose="020B0604020202020204" pitchFamily="34" charset="0"/>
                          <a:cs typeface="Arial" panose="020B0604020202020204" pitchFamily="34" charset="0"/>
                        </a:rPr>
                        <a:t>133</a:t>
                      </a:r>
                      <a:endParaRPr lang="ru-RU" sz="160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33954158"/>
                  </a:ext>
                </a:extLst>
              </a:tr>
              <a:tr h="372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noProof="0" dirty="0">
                          <a:solidFill>
                            <a:srgbClr val="C00000"/>
                          </a:solidFill>
                          <a:highlight>
                            <a:srgbClr val="C0C0C0"/>
                          </a:highlight>
                          <a:latin typeface="+mn-lt"/>
                          <a:ea typeface="+mn-ea"/>
                          <a:cs typeface="+mn-cs"/>
                        </a:rPr>
                        <a:t>Offline sales of printed books (i.e. bookshops and FMCG)</a:t>
                      </a:r>
                      <a:endParaRPr lang="ru-RU" sz="1400" kern="1200" noProof="0" dirty="0">
                        <a:solidFill>
                          <a:srgbClr val="C00000"/>
                        </a:solidFill>
                        <a:highlight>
                          <a:srgbClr val="C0C0C0"/>
                        </a:highlight>
                        <a:latin typeface="+mn-lt"/>
                        <a:ea typeface="+mn-ea"/>
                        <a:cs typeface="+mn-cs"/>
                      </a:endParaRP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34.938</a:t>
                      </a:r>
                      <a:endParaRPr lang="ru-RU"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1600"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24</a:t>
                      </a:r>
                      <a:r>
                        <a:rPr lang="ru-RU" sz="1600"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38</a:t>
                      </a:r>
                      <a:endParaRPr lang="ru-RU"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a:solidFill>
                            <a:schemeClr val="tx1"/>
                          </a:solidFill>
                          <a:latin typeface="Arial" panose="020B0604020202020204" pitchFamily="34" charset="0"/>
                          <a:cs typeface="Arial" panose="020B0604020202020204" pitchFamily="34" charset="0"/>
                        </a:rPr>
                        <a:t>39.33</a:t>
                      </a:r>
                      <a:r>
                        <a:rPr lang="ru-RU" sz="1600" dirty="0">
                          <a:solidFill>
                            <a:schemeClr val="tx1"/>
                          </a:solidFill>
                          <a:latin typeface="Arial" panose="020B0604020202020204" pitchFamily="34" charset="0"/>
                          <a:cs typeface="Arial" panose="020B0604020202020204" pitchFamily="34" charset="0"/>
                        </a:rPr>
                        <a:t>0</a:t>
                      </a:r>
                    </a:p>
                  </a:txBody>
                  <a:tcPr/>
                </a:tc>
                <a:tc>
                  <a:txBody>
                    <a:bodyPr/>
                    <a:lstStyle/>
                    <a:p>
                      <a:pPr algn="ctr"/>
                      <a:r>
                        <a:rPr lang="en-US" sz="1600" dirty="0">
                          <a:solidFill>
                            <a:srgbClr val="C00000"/>
                          </a:solidFill>
                          <a:latin typeface="Arial" panose="020B0604020202020204" pitchFamily="34" charset="0"/>
                          <a:cs typeface="Arial" panose="020B0604020202020204" pitchFamily="34" charset="0"/>
                        </a:rPr>
                        <a:t>-11.267</a:t>
                      </a:r>
                      <a:endParaRPr lang="ru-RU" sz="160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0347766"/>
                  </a:ext>
                </a:extLst>
              </a:tr>
            </a:tbl>
          </a:graphicData>
        </a:graphic>
      </p:graphicFrame>
    </p:spTree>
    <p:extLst>
      <p:ext uri="{BB962C8B-B14F-4D97-AF65-F5344CB8AC3E}">
        <p14:creationId xmlns:p14="http://schemas.microsoft.com/office/powerpoint/2010/main" val="177110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Заголовок 1">
            <a:extLst>
              <a:ext uri="{FF2B5EF4-FFF2-40B4-BE49-F238E27FC236}">
                <a16:creationId xmlns:a16="http://schemas.microsoft.com/office/drawing/2014/main" id="{DE199B3A-FB01-4272-9446-9771E6C8E0A5}"/>
              </a:ext>
            </a:extLst>
          </p:cNvPr>
          <p:cNvSpPr>
            <a:spLocks noGrp="1"/>
          </p:cNvSpPr>
          <p:nvPr>
            <p:ph type="title"/>
          </p:nvPr>
        </p:nvSpPr>
        <p:spPr>
          <a:xfrm>
            <a:off x="292628" y="226665"/>
            <a:ext cx="11640292" cy="1659031"/>
          </a:xfrm>
        </p:spPr>
        <p:txBody>
          <a:bodyPr>
            <a:normAutofit/>
          </a:bodyPr>
          <a:lstStyle/>
          <a:p>
            <a:pPr algn="just"/>
            <a:r>
              <a:rPr lang="en-GB" sz="1600" i="1" dirty="0">
                <a:effectLst/>
                <a:latin typeface="Calibri" panose="020F0502020204030204" pitchFamily="34" charset="0"/>
                <a:ea typeface="Times New Roman" panose="02020603050405020304" pitchFamily="18" charset="0"/>
                <a:cs typeface="Times New Roman" panose="02020603050405020304" pitchFamily="18" charset="0"/>
              </a:rPr>
              <a:t>In the midst of th</a:t>
            </a:r>
            <a:r>
              <a:rPr lang="en-GB" sz="1600" i="1" dirty="0">
                <a:latin typeface="Calibri" panose="020F0502020204030204" pitchFamily="34" charset="0"/>
                <a:ea typeface="Times New Roman" panose="02020603050405020304" pitchFamily="18" charset="0"/>
                <a:cs typeface="Times New Roman" panose="02020603050405020304" pitchFamily="18" charset="0"/>
              </a:rPr>
              <a:t>e pandemic and a sharp drop in economic activity, the disposable income of Russian people in 2020 was only 89.4% of what it was in 2013. Other than the virus, people living in Russia were faced with the escalation of inflation and the devaluation of the rouble. And although books remain one of the most accessible goods for Russian citizens, nonetheless instead of the predicted increase in price of 8-10%, the price of printed publications in the book market in 2020 has, in fact, only increased by 0.13%; the average price reached 300.39 roubles. For 2021, a significant increase in the average price for a book is predicted due to the price-rise of the expendable materials required in the production of a paperback book.</a:t>
            </a:r>
            <a:endParaRPr lang="ru-RU" sz="4400" i="1" dirty="0"/>
          </a:p>
        </p:txBody>
      </p:sp>
      <p:graphicFrame>
        <p:nvGraphicFramePr>
          <p:cNvPr id="6" name="Объект 5">
            <a:extLst>
              <a:ext uri="{FF2B5EF4-FFF2-40B4-BE49-F238E27FC236}">
                <a16:creationId xmlns:a16="http://schemas.microsoft.com/office/drawing/2014/main" id="{726340F0-EFEE-40BF-9C02-8A09BDDEE072}"/>
              </a:ext>
            </a:extLst>
          </p:cNvPr>
          <p:cNvGraphicFramePr>
            <a:graphicFrameLocks noGrp="1"/>
          </p:cNvGraphicFramePr>
          <p:nvPr>
            <p:ph idx="1"/>
            <p:extLst>
              <p:ext uri="{D42A27DB-BD31-4B8C-83A1-F6EECF244321}">
                <p14:modId xmlns:p14="http://schemas.microsoft.com/office/powerpoint/2010/main" val="667843663"/>
              </p:ext>
            </p:extLst>
          </p:nvPr>
        </p:nvGraphicFramePr>
        <p:xfrm>
          <a:off x="259080" y="2415659"/>
          <a:ext cx="11508199" cy="2054282"/>
        </p:xfrm>
        <a:graphic>
          <a:graphicData uri="http://schemas.openxmlformats.org/drawingml/2006/table">
            <a:tbl>
              <a:tblPr>
                <a:tableStyleId>{0660B408-B3CF-4A94-85FC-2B1E0A45F4A2}</a:tableStyleId>
              </a:tblPr>
              <a:tblGrid>
                <a:gridCol w="3641835">
                  <a:extLst>
                    <a:ext uri="{9D8B030D-6E8A-4147-A177-3AD203B41FA5}">
                      <a16:colId xmlns:a16="http://schemas.microsoft.com/office/drawing/2014/main" val="2906202879"/>
                    </a:ext>
                  </a:extLst>
                </a:gridCol>
                <a:gridCol w="1278689">
                  <a:extLst>
                    <a:ext uri="{9D8B030D-6E8A-4147-A177-3AD203B41FA5}">
                      <a16:colId xmlns:a16="http://schemas.microsoft.com/office/drawing/2014/main" val="2474800868"/>
                    </a:ext>
                  </a:extLst>
                </a:gridCol>
                <a:gridCol w="1391990">
                  <a:extLst>
                    <a:ext uri="{9D8B030D-6E8A-4147-A177-3AD203B41FA5}">
                      <a16:colId xmlns:a16="http://schemas.microsoft.com/office/drawing/2014/main" val="365098614"/>
                    </a:ext>
                  </a:extLst>
                </a:gridCol>
                <a:gridCol w="1133015">
                  <a:extLst>
                    <a:ext uri="{9D8B030D-6E8A-4147-A177-3AD203B41FA5}">
                      <a16:colId xmlns:a16="http://schemas.microsoft.com/office/drawing/2014/main" val="1757574006"/>
                    </a:ext>
                  </a:extLst>
                </a:gridCol>
                <a:gridCol w="1311061">
                  <a:extLst>
                    <a:ext uri="{9D8B030D-6E8A-4147-A177-3AD203B41FA5}">
                      <a16:colId xmlns:a16="http://schemas.microsoft.com/office/drawing/2014/main" val="109006275"/>
                    </a:ext>
                  </a:extLst>
                </a:gridCol>
                <a:gridCol w="1456735">
                  <a:extLst>
                    <a:ext uri="{9D8B030D-6E8A-4147-A177-3AD203B41FA5}">
                      <a16:colId xmlns:a16="http://schemas.microsoft.com/office/drawing/2014/main" val="1540037478"/>
                    </a:ext>
                  </a:extLst>
                </a:gridCol>
                <a:gridCol w="1294874">
                  <a:extLst>
                    <a:ext uri="{9D8B030D-6E8A-4147-A177-3AD203B41FA5}">
                      <a16:colId xmlns:a16="http://schemas.microsoft.com/office/drawing/2014/main" val="2474796561"/>
                    </a:ext>
                  </a:extLst>
                </a:gridCol>
              </a:tblGrid>
              <a:tr h="225189">
                <a:tc>
                  <a:txBody>
                    <a:bodyPr/>
                    <a:lstStyle/>
                    <a:p>
                      <a:endParaRPr lang="ru-RU" dirty="0">
                        <a:solidFill>
                          <a:schemeClr val="accent1">
                            <a:lumMod val="75000"/>
                          </a:schemeClr>
                        </a:solidFill>
                      </a:endParaRPr>
                    </a:p>
                  </a:txBody>
                  <a:tcPr/>
                </a:tc>
                <a:tc>
                  <a:txBody>
                    <a:bodyPr/>
                    <a:lstStyle/>
                    <a:p>
                      <a:pPr algn="r" fontAlgn="b"/>
                      <a:r>
                        <a:rPr lang="en-US" sz="1800" u="none" strike="noStrike" dirty="0">
                          <a:solidFill>
                            <a:schemeClr val="accent1">
                              <a:lumMod val="75000"/>
                            </a:schemeClr>
                          </a:solidFill>
                        </a:rPr>
                        <a:t>2016</a:t>
                      </a:r>
                    </a:p>
                  </a:txBody>
                  <a:tcPr marL="0" marR="0" marT="0" marB="0" anchor="b"/>
                </a:tc>
                <a:tc>
                  <a:txBody>
                    <a:bodyPr/>
                    <a:lstStyle/>
                    <a:p>
                      <a:pPr algn="r" fontAlgn="b"/>
                      <a:r>
                        <a:rPr lang="en-US" sz="1800" u="none" strike="noStrike" dirty="0">
                          <a:solidFill>
                            <a:schemeClr val="accent1">
                              <a:lumMod val="75000"/>
                            </a:schemeClr>
                          </a:solidFill>
                        </a:rPr>
                        <a:t>2017</a:t>
                      </a:r>
                    </a:p>
                  </a:txBody>
                  <a:tcPr marL="0" marR="0" marT="0" marB="0" anchor="b"/>
                </a:tc>
                <a:tc>
                  <a:txBody>
                    <a:bodyPr/>
                    <a:lstStyle/>
                    <a:p>
                      <a:pPr algn="r" fontAlgn="b"/>
                      <a:r>
                        <a:rPr lang="en-US" sz="1800" u="none" strike="noStrike" dirty="0">
                          <a:solidFill>
                            <a:schemeClr val="accent1">
                              <a:lumMod val="75000"/>
                            </a:schemeClr>
                          </a:solidFill>
                        </a:rPr>
                        <a:t>2018</a:t>
                      </a:r>
                    </a:p>
                  </a:txBody>
                  <a:tcPr marL="0" marR="0" marT="0" marB="0" anchor="b"/>
                </a:tc>
                <a:tc>
                  <a:txBody>
                    <a:bodyPr/>
                    <a:lstStyle/>
                    <a:p>
                      <a:pPr algn="r" fontAlgn="b"/>
                      <a:r>
                        <a:rPr lang="en-US" sz="1800" u="none" strike="noStrike" dirty="0">
                          <a:solidFill>
                            <a:schemeClr val="accent1">
                              <a:lumMod val="75000"/>
                            </a:schemeClr>
                          </a:solidFill>
                        </a:rPr>
                        <a:t>2019</a:t>
                      </a:r>
                    </a:p>
                  </a:txBody>
                  <a:tcPr marL="0" marR="0" marT="0" marB="0" anchor="b"/>
                </a:tc>
                <a:tc>
                  <a:txBody>
                    <a:bodyPr/>
                    <a:lstStyle/>
                    <a:p>
                      <a:pPr algn="r" fontAlgn="b"/>
                      <a:r>
                        <a:rPr lang="en-US" sz="1800" u="none" strike="noStrike" dirty="0">
                          <a:solidFill>
                            <a:schemeClr val="accent1">
                              <a:lumMod val="75000"/>
                            </a:schemeClr>
                          </a:solidFill>
                        </a:rPr>
                        <a:t>2020</a:t>
                      </a:r>
                    </a:p>
                  </a:txBody>
                  <a:tcPr marL="0" marR="0" marT="0" marB="0" anchor="b"/>
                </a:tc>
                <a:tc>
                  <a:txBody>
                    <a:bodyPr/>
                    <a:lstStyle/>
                    <a:p>
                      <a:pPr algn="r" fontAlgn="b"/>
                      <a:r>
                        <a:rPr lang="en-US" sz="1800" u="none" strike="noStrike" dirty="0">
                          <a:solidFill>
                            <a:schemeClr val="accent1">
                              <a:lumMod val="75000"/>
                            </a:schemeClr>
                          </a:solidFill>
                        </a:rPr>
                        <a:t>2021 F</a:t>
                      </a:r>
                    </a:p>
                  </a:txBody>
                  <a:tcPr marL="0" marR="0" marT="0" marB="0" anchor="b"/>
                </a:tc>
                <a:extLst>
                  <a:ext uri="{0D108BD9-81ED-4DB2-BD59-A6C34878D82A}">
                    <a16:rowId xmlns:a16="http://schemas.microsoft.com/office/drawing/2014/main" val="1465573106"/>
                  </a:ext>
                </a:extLst>
              </a:tr>
              <a:tr h="53714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u="none" strike="noStrike" dirty="0">
                          <a:solidFill>
                            <a:schemeClr val="accent1">
                              <a:lumMod val="75000"/>
                            </a:schemeClr>
                          </a:solidFill>
                        </a:rPr>
                        <a:t>Average Price of Printed Book, RUB</a:t>
                      </a:r>
                    </a:p>
                  </a:txBody>
                  <a:tcPr anchor="ctr"/>
                </a:tc>
                <a:tc>
                  <a:txBody>
                    <a:bodyPr/>
                    <a:lstStyle/>
                    <a:p>
                      <a:pPr algn="r"/>
                      <a:r>
                        <a:rPr lang="ru-RU" sz="1600" dirty="0">
                          <a:solidFill>
                            <a:schemeClr val="accent1">
                              <a:lumMod val="75000"/>
                            </a:schemeClr>
                          </a:solidFill>
                          <a:effectLst/>
                          <a:latin typeface="Arial" panose="020B0604020202020204" pitchFamily="34" charset="0"/>
                          <a:cs typeface="Arial" panose="020B0604020202020204" pitchFamily="34" charset="0"/>
                        </a:rPr>
                        <a:t>256.87</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ru-RU" sz="1600" dirty="0">
                          <a:solidFill>
                            <a:schemeClr val="accent1">
                              <a:lumMod val="75000"/>
                            </a:schemeClr>
                          </a:solidFill>
                          <a:effectLst/>
                          <a:latin typeface="Arial" panose="020B0604020202020204" pitchFamily="34" charset="0"/>
                          <a:cs typeface="Arial" panose="020B0604020202020204" pitchFamily="34" charset="0"/>
                        </a:rPr>
                        <a:t>266.36</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ru-RU" sz="1600" dirty="0">
                          <a:solidFill>
                            <a:schemeClr val="accent1">
                              <a:lumMod val="75000"/>
                            </a:schemeClr>
                          </a:solidFill>
                          <a:effectLst/>
                          <a:latin typeface="Arial" panose="020B0604020202020204" pitchFamily="34" charset="0"/>
                          <a:cs typeface="Arial" panose="020B0604020202020204" pitchFamily="34" charset="0"/>
                        </a:rPr>
                        <a:t>284.64</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ru-RU" sz="1600" dirty="0">
                          <a:solidFill>
                            <a:schemeClr val="accent1">
                              <a:lumMod val="75000"/>
                            </a:schemeClr>
                          </a:solidFill>
                          <a:effectLst/>
                          <a:latin typeface="Arial" panose="020B0604020202020204" pitchFamily="34" charset="0"/>
                          <a:cs typeface="Arial" panose="020B0604020202020204" pitchFamily="34" charset="0"/>
                        </a:rPr>
                        <a:t>299.99</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ru-RU" sz="1600" dirty="0">
                          <a:solidFill>
                            <a:schemeClr val="accent1">
                              <a:lumMod val="75000"/>
                            </a:schemeClr>
                          </a:solidFill>
                          <a:effectLst/>
                          <a:latin typeface="Arial" panose="020B0604020202020204" pitchFamily="34" charset="0"/>
                          <a:cs typeface="Arial" panose="020B0604020202020204" pitchFamily="34" charset="0"/>
                        </a:rPr>
                        <a:t>300.39</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en-US" sz="1600" dirty="0">
                          <a:solidFill>
                            <a:schemeClr val="accent1">
                              <a:lumMod val="75000"/>
                            </a:schemeClr>
                          </a:solidFill>
                          <a:effectLst/>
                          <a:latin typeface="Arial" panose="020B0604020202020204" pitchFamily="34" charset="0"/>
                          <a:cs typeface="Arial" panose="020B0604020202020204" pitchFamily="34" charset="0"/>
                        </a:rPr>
                        <a:t>335.20</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63437134"/>
                  </a:ext>
                </a:extLst>
              </a:tr>
              <a:tr h="49663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u="none" strike="noStrike" dirty="0">
                          <a:solidFill>
                            <a:schemeClr val="accent1">
                              <a:lumMod val="75000"/>
                            </a:schemeClr>
                          </a:solidFill>
                        </a:rPr>
                        <a:t>Annual Inflation, %</a:t>
                      </a:r>
                    </a:p>
                  </a:txBody>
                  <a:tcPr anchor="ctr"/>
                </a:tc>
                <a:tc>
                  <a:txBody>
                    <a:bodyPr/>
                    <a:lstStyle/>
                    <a:p>
                      <a:pPr algn="r"/>
                      <a:r>
                        <a:rPr lang="ru-RU" sz="1600" dirty="0">
                          <a:solidFill>
                            <a:schemeClr val="accent1">
                              <a:lumMod val="75000"/>
                            </a:schemeClr>
                          </a:solidFill>
                          <a:effectLst/>
                          <a:latin typeface="Arial" panose="020B0604020202020204" pitchFamily="34" charset="0"/>
                          <a:cs typeface="Arial" panose="020B0604020202020204" pitchFamily="34" charset="0"/>
                        </a:rPr>
                        <a:t>118.28</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ru-RU" sz="1600" dirty="0">
                          <a:solidFill>
                            <a:schemeClr val="accent1">
                              <a:lumMod val="75000"/>
                            </a:schemeClr>
                          </a:solidFill>
                          <a:effectLst/>
                          <a:latin typeface="Arial" panose="020B0604020202020204" pitchFamily="34" charset="0"/>
                          <a:cs typeface="Arial" panose="020B0604020202020204" pitchFamily="34" charset="0"/>
                        </a:rPr>
                        <a:t>103.69</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ru-RU" sz="1600" dirty="0">
                          <a:solidFill>
                            <a:schemeClr val="accent1">
                              <a:lumMod val="75000"/>
                            </a:schemeClr>
                          </a:solidFill>
                          <a:effectLst/>
                          <a:latin typeface="Arial" panose="020B0604020202020204" pitchFamily="34" charset="0"/>
                          <a:cs typeface="Arial" panose="020B0604020202020204" pitchFamily="34" charset="0"/>
                        </a:rPr>
                        <a:t>106.86</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ru-RU" sz="1600" dirty="0">
                          <a:solidFill>
                            <a:schemeClr val="accent1">
                              <a:lumMod val="75000"/>
                            </a:schemeClr>
                          </a:solidFill>
                          <a:effectLst/>
                          <a:latin typeface="Arial" panose="020B0604020202020204" pitchFamily="34" charset="0"/>
                          <a:cs typeface="Arial" panose="020B0604020202020204" pitchFamily="34" charset="0"/>
                        </a:rPr>
                        <a:t>105.39</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ru-RU" sz="1600" dirty="0">
                          <a:solidFill>
                            <a:schemeClr val="accent1">
                              <a:lumMod val="75000"/>
                            </a:schemeClr>
                          </a:solidFill>
                          <a:effectLst/>
                          <a:latin typeface="Arial" panose="020B0604020202020204" pitchFamily="34" charset="0"/>
                          <a:cs typeface="Arial" panose="020B0604020202020204" pitchFamily="34" charset="0"/>
                        </a:rPr>
                        <a:t>100.13</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r>
                        <a:rPr lang="ru-RU" sz="1600" dirty="0">
                          <a:solidFill>
                            <a:schemeClr val="accent1">
                              <a:lumMod val="75000"/>
                            </a:schemeClr>
                          </a:solidFill>
                          <a:effectLst/>
                          <a:latin typeface="Arial" panose="020B0604020202020204" pitchFamily="34" charset="0"/>
                          <a:cs typeface="Arial" panose="020B0604020202020204" pitchFamily="34" charset="0"/>
                        </a:rPr>
                        <a:t>111.60</a:t>
                      </a: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94149877"/>
                  </a:ext>
                </a:extLst>
              </a:tr>
              <a:tr h="654752">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u="none" strike="noStrike" dirty="0">
                          <a:solidFill>
                            <a:schemeClr val="accent1">
                              <a:lumMod val="75000"/>
                            </a:schemeClr>
                          </a:solidFill>
                        </a:rPr>
                        <a:t>Average Price of Digital book, RUB</a:t>
                      </a:r>
                    </a:p>
                  </a:txBody>
                  <a:tcPr anchor="ctr"/>
                </a:tc>
                <a:tc>
                  <a:txBody>
                    <a:bodyPr/>
                    <a:lstStyle/>
                    <a:p>
                      <a:pPr marL="0" algn="r" defTabSz="914400" rtl="0" eaLnBrk="1" latinLnBrk="0" hangingPunct="1"/>
                      <a:r>
                        <a:rPr lang="ru-RU" sz="1600" b="0" kern="1200" dirty="0">
                          <a:solidFill>
                            <a:schemeClr val="accent1">
                              <a:lumMod val="75000"/>
                            </a:schemeClr>
                          </a:solidFill>
                          <a:effectLst/>
                          <a:latin typeface="Arial" panose="020B0604020202020204" pitchFamily="34" charset="0"/>
                          <a:cs typeface="Arial" panose="020B0604020202020204" pitchFamily="34" charset="0"/>
                        </a:rPr>
                        <a:t>113.90</a:t>
                      </a:r>
                      <a:endParaRPr lang="ru-RU" sz="1600" b="0"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r" defTabSz="914400" rtl="0" eaLnBrk="1" latinLnBrk="0" hangingPunct="1"/>
                      <a:r>
                        <a:rPr lang="ru-RU" sz="1600" b="0" kern="1200" dirty="0">
                          <a:solidFill>
                            <a:schemeClr val="accent1">
                              <a:lumMod val="75000"/>
                            </a:schemeClr>
                          </a:solidFill>
                          <a:effectLst/>
                          <a:latin typeface="Arial" panose="020B0604020202020204" pitchFamily="34" charset="0"/>
                          <a:cs typeface="Arial" panose="020B0604020202020204" pitchFamily="34" charset="0"/>
                        </a:rPr>
                        <a:t>173.52</a:t>
                      </a:r>
                      <a:endParaRPr lang="ru-RU" sz="1600" b="0"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r" defTabSz="914400" rtl="0" eaLnBrk="1" latinLnBrk="0" hangingPunct="1"/>
                      <a:r>
                        <a:rPr lang="ru-RU" sz="1600" b="0" kern="1200" dirty="0">
                          <a:solidFill>
                            <a:schemeClr val="accent1">
                              <a:lumMod val="75000"/>
                            </a:schemeClr>
                          </a:solidFill>
                          <a:effectLst/>
                          <a:latin typeface="Arial" panose="020B0604020202020204" pitchFamily="34" charset="0"/>
                          <a:cs typeface="Arial" panose="020B0604020202020204" pitchFamily="34" charset="0"/>
                        </a:rPr>
                        <a:t>174.60</a:t>
                      </a:r>
                      <a:endParaRPr lang="ru-RU" sz="1600" b="0"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r" defTabSz="914400" rtl="0" eaLnBrk="1" latinLnBrk="0" hangingPunct="1"/>
                      <a:r>
                        <a:rPr lang="ru-RU" sz="1600" b="0" kern="1200" dirty="0">
                          <a:solidFill>
                            <a:schemeClr val="accent1">
                              <a:lumMod val="75000"/>
                            </a:schemeClr>
                          </a:solidFill>
                          <a:effectLst/>
                          <a:latin typeface="Arial" panose="020B0604020202020204" pitchFamily="34" charset="0"/>
                          <a:cs typeface="Arial" panose="020B0604020202020204" pitchFamily="34" charset="0"/>
                        </a:rPr>
                        <a:t>181.38</a:t>
                      </a:r>
                      <a:endParaRPr lang="ru-RU" sz="1600" b="0"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r" defTabSz="914400" rtl="0" eaLnBrk="1" latinLnBrk="0" hangingPunct="1"/>
                      <a:r>
                        <a:rPr lang="ru-RU" sz="1600" b="0" kern="1200" dirty="0">
                          <a:solidFill>
                            <a:schemeClr val="accent1">
                              <a:lumMod val="75000"/>
                            </a:schemeClr>
                          </a:solidFill>
                          <a:effectLst/>
                          <a:latin typeface="Arial" panose="020B0604020202020204" pitchFamily="34" charset="0"/>
                          <a:cs typeface="Arial" panose="020B0604020202020204" pitchFamily="34" charset="0"/>
                        </a:rPr>
                        <a:t>192.87</a:t>
                      </a:r>
                      <a:endParaRPr lang="ru-RU" sz="1600" b="0"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r"/>
                      <a:endParaRPr lang="ru-RU"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07199732"/>
                  </a:ext>
                </a:extLst>
              </a:tr>
            </a:tbl>
          </a:graphicData>
        </a:graphic>
      </p:graphicFrame>
      <p:sp>
        <p:nvSpPr>
          <p:cNvPr id="7" name="Прямоугольник 6">
            <a:extLst>
              <a:ext uri="{FF2B5EF4-FFF2-40B4-BE49-F238E27FC236}">
                <a16:creationId xmlns:a16="http://schemas.microsoft.com/office/drawing/2014/main" id="{F6A2A226-7DA3-4C4A-B15E-539BA0DF33B3}"/>
              </a:ext>
            </a:extLst>
          </p:cNvPr>
          <p:cNvSpPr/>
          <p:nvPr/>
        </p:nvSpPr>
        <p:spPr>
          <a:xfrm>
            <a:off x="1862948" y="4718764"/>
            <a:ext cx="9797597" cy="1815882"/>
          </a:xfrm>
          <a:prstGeom prst="rect">
            <a:avLst/>
          </a:prstGeom>
        </p:spPr>
        <p:txBody>
          <a:bodyPr wrap="square">
            <a:spAutoFit/>
          </a:bodyPr>
          <a:lstStyle/>
          <a:p>
            <a:pPr algn="just"/>
            <a:r>
              <a:rPr lang="en-US" sz="1600" dirty="0">
                <a:solidFill>
                  <a:schemeClr val="accent1">
                    <a:lumMod val="75000"/>
                  </a:schemeClr>
                </a:solidFill>
              </a:rPr>
              <a:t>Expert's Opinion</a:t>
            </a:r>
          </a:p>
          <a:p>
            <a:pPr algn="just">
              <a:spcAft>
                <a:spcPts val="0"/>
              </a:spcAft>
            </a:pPr>
            <a:r>
              <a:rPr lang="en-US" sz="1600" i="1" dirty="0">
                <a:latin typeface="Calibri" panose="020F0502020204030204" pitchFamily="34" charset="0"/>
                <a:cs typeface="Times New Roman" panose="02020603050405020304" pitchFamily="18" charset="0"/>
              </a:rPr>
              <a:t>In Russia, publishers are not allowed to set retail prices in sales points as this is illegal under the current legislation: “Setting prices for competitors in the goods market is considered as creating a cartel, which is prohibited according to Art. 11 of the Antitrust Law”. This means that publishers can only influence retail prices indirectly through their own pricing system, taking into account all the sales channel parameters and features, i.e. discounts, bonuses, deferred payments and compensations along with channel mark-up, turnover rate etc.                                                                                 </a:t>
            </a:r>
          </a:p>
          <a:p>
            <a:pPr algn="r">
              <a:spcAft>
                <a:spcPts val="0"/>
              </a:spcAft>
            </a:pPr>
            <a:r>
              <a:rPr lang="en-US" sz="1600" i="1" dirty="0">
                <a:latin typeface="Calibri" panose="020F0502020204030204" pitchFamily="34" charset="0"/>
                <a:cs typeface="Times New Roman" panose="02020603050405020304" pitchFamily="18" charset="0"/>
              </a:rPr>
              <a:t>Aleksandr Boguslavskiy, AST</a:t>
            </a:r>
          </a:p>
        </p:txBody>
      </p:sp>
      <p:pic>
        <p:nvPicPr>
          <p:cNvPr id="9" name="Picture 2">
            <a:extLst>
              <a:ext uri="{FF2B5EF4-FFF2-40B4-BE49-F238E27FC236}">
                <a16:creationId xmlns:a16="http://schemas.microsoft.com/office/drawing/2014/main" id="{51980536-C54B-46CC-8EBC-644D25EEC3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28" r="8705"/>
          <a:stretch/>
        </p:blipFill>
        <p:spPr bwMode="auto">
          <a:xfrm>
            <a:off x="381510" y="4633323"/>
            <a:ext cx="1310240" cy="18285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50C072-43DF-415C-842C-78C38B813873}"/>
              </a:ext>
            </a:extLst>
          </p:cNvPr>
          <p:cNvSpPr txBox="1"/>
          <p:nvPr/>
        </p:nvSpPr>
        <p:spPr>
          <a:xfrm>
            <a:off x="381510" y="1885696"/>
            <a:ext cx="7728169" cy="369332"/>
          </a:xfrm>
          <a:prstGeom prst="rect">
            <a:avLst/>
          </a:prstGeom>
          <a:noFill/>
        </p:spPr>
        <p:txBody>
          <a:bodyPr wrap="square" rtlCol="0">
            <a:spAutoFit/>
          </a:bodyPr>
          <a:lstStyle/>
          <a:p>
            <a:r>
              <a:rPr lang="en-GB" dirty="0">
                <a:solidFill>
                  <a:schemeClr val="accent1">
                    <a:lumMod val="75000"/>
                  </a:schemeClr>
                </a:solidFill>
              </a:rPr>
              <a:t>The average price of a book bought in the Russian Federation</a:t>
            </a:r>
            <a:endParaRPr lang="ru-RU" dirty="0">
              <a:solidFill>
                <a:schemeClr val="accent1">
                  <a:lumMod val="75000"/>
                </a:schemeClr>
              </a:solidFill>
            </a:endParaRPr>
          </a:p>
        </p:txBody>
      </p:sp>
    </p:spTree>
    <p:extLst>
      <p:ext uri="{BB962C8B-B14F-4D97-AF65-F5344CB8AC3E}">
        <p14:creationId xmlns:p14="http://schemas.microsoft.com/office/powerpoint/2010/main" val="98321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9E1E7F64-0923-4A8C-8C57-8DA53D5B4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9478849-EFF2-4DE4-983C-8EE3FA1EB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C7659007-D861-4E94-9C3A-A056785E9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510B89F-E2F1-498D-89E6-BBD1F7A8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9B98270E-648F-4E36-B844-0EDB47720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tx1">
                <a:lumMod val="75000"/>
                <a:lumOff val="25000"/>
              </a:schemeClr>
            </a:solidFill>
            <a:prstDash val="solid"/>
            <a:miter lim="800000"/>
          </a:ln>
          <a:effectLst/>
        </p:spPr>
      </p:sp>
      <p:sp>
        <p:nvSpPr>
          <p:cNvPr id="2" name="Заголовок 1">
            <a:extLst>
              <a:ext uri="{FF2B5EF4-FFF2-40B4-BE49-F238E27FC236}">
                <a16:creationId xmlns:a16="http://schemas.microsoft.com/office/drawing/2014/main" id="{0473B963-A18D-48AA-93A4-787635167504}"/>
              </a:ext>
            </a:extLst>
          </p:cNvPr>
          <p:cNvSpPr>
            <a:spLocks noGrp="1"/>
          </p:cNvSpPr>
          <p:nvPr>
            <p:ph type="title"/>
          </p:nvPr>
        </p:nvSpPr>
        <p:spPr>
          <a:xfrm>
            <a:off x="193568" y="355173"/>
            <a:ext cx="6025032" cy="783262"/>
          </a:xfrm>
        </p:spPr>
        <p:txBody>
          <a:bodyPr vert="horz" lIns="91440" tIns="45720" rIns="91440" bIns="45720" rtlCol="0" anchor="ctr">
            <a:normAutofit/>
          </a:bodyPr>
          <a:lstStyle/>
          <a:p>
            <a:pPr defTabSz="457200">
              <a:lnSpc>
                <a:spcPct val="83000"/>
              </a:lnSpc>
            </a:pPr>
            <a:r>
              <a:rPr lang="en-US" sz="2800" dirty="0">
                <a:solidFill>
                  <a:schemeClr val="accent1">
                    <a:lumMod val="75000"/>
                  </a:schemeClr>
                </a:solidFill>
                <a:latin typeface="+mn-lt"/>
              </a:rPr>
              <a:t>How much should a book cost?</a:t>
            </a:r>
          </a:p>
        </p:txBody>
      </p:sp>
      <p:sp>
        <p:nvSpPr>
          <p:cNvPr id="32" name="Rectangle 31">
            <a:extLst>
              <a:ext uri="{FF2B5EF4-FFF2-40B4-BE49-F238E27FC236}">
                <a16:creationId xmlns:a16="http://schemas.microsoft.com/office/drawing/2014/main" id="{FD928195-4D39-4483-8E9C-DDEF45288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D3C3AEFB-A180-42BA-A986-808141512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DC660CB-86B2-4824-BAAF-665CD18892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355DF17-4368-44AA-A15E-16C1FC1482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a:extLst>
              <a:ext uri="{FF2B5EF4-FFF2-40B4-BE49-F238E27FC236}">
                <a16:creationId xmlns:a16="http://schemas.microsoft.com/office/drawing/2014/main" id="{00000000-0008-0000-0300-000007000000}"/>
              </a:ext>
            </a:extLst>
          </p:cNvPr>
          <p:cNvGraphicFramePr/>
          <p:nvPr>
            <p:extLst>
              <p:ext uri="{D42A27DB-BD31-4B8C-83A1-F6EECF244321}">
                <p14:modId xmlns:p14="http://schemas.microsoft.com/office/powerpoint/2010/main" val="118886996"/>
              </p:ext>
            </p:extLst>
          </p:nvPr>
        </p:nvGraphicFramePr>
        <p:xfrm>
          <a:off x="314164" y="1856938"/>
          <a:ext cx="5451627" cy="464588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2B7B5E02-200D-4F72-BEE3-1DAEC2163AD7}"/>
              </a:ext>
            </a:extLst>
          </p:cNvPr>
          <p:cNvSpPr txBox="1"/>
          <p:nvPr/>
        </p:nvSpPr>
        <p:spPr>
          <a:xfrm>
            <a:off x="7725184" y="1748691"/>
            <a:ext cx="3494802" cy="954107"/>
          </a:xfrm>
          <a:prstGeom prst="rect">
            <a:avLst/>
          </a:prstGeom>
          <a:noFill/>
        </p:spPr>
        <p:txBody>
          <a:bodyPr wrap="square">
            <a:spAutoFit/>
          </a:bodyPr>
          <a:lstStyle/>
          <a:p>
            <a:r>
              <a:rPr lang="en-US" sz="2800" dirty="0">
                <a:solidFill>
                  <a:schemeClr val="accent1">
                    <a:lumMod val="75000"/>
                  </a:schemeClr>
                </a:solidFill>
              </a:rPr>
              <a:t>What bookstore </a:t>
            </a:r>
            <a:endParaRPr lang="ru-RU" sz="2800" dirty="0">
              <a:solidFill>
                <a:schemeClr val="accent1">
                  <a:lumMod val="75000"/>
                </a:schemeClr>
              </a:solidFill>
            </a:endParaRPr>
          </a:p>
          <a:p>
            <a:r>
              <a:rPr lang="en-US" sz="2800" dirty="0">
                <a:solidFill>
                  <a:schemeClr val="accent1">
                    <a:lumMod val="75000"/>
                  </a:schemeClr>
                </a:solidFill>
              </a:rPr>
              <a:t>visitors think</a:t>
            </a:r>
          </a:p>
        </p:txBody>
      </p:sp>
      <p:sp>
        <p:nvSpPr>
          <p:cNvPr id="25" name="TextBox 24">
            <a:extLst>
              <a:ext uri="{FF2B5EF4-FFF2-40B4-BE49-F238E27FC236}">
                <a16:creationId xmlns:a16="http://schemas.microsoft.com/office/drawing/2014/main" id="{0EC7C75C-4007-42C1-A5BB-F9837E8E31E6}"/>
              </a:ext>
            </a:extLst>
          </p:cNvPr>
          <p:cNvSpPr txBox="1"/>
          <p:nvPr/>
        </p:nvSpPr>
        <p:spPr>
          <a:xfrm>
            <a:off x="4225815" y="1445350"/>
            <a:ext cx="2554288" cy="923330"/>
          </a:xfrm>
          <a:prstGeom prst="rect">
            <a:avLst/>
          </a:prstGeom>
          <a:noFill/>
        </p:spPr>
        <p:txBody>
          <a:bodyPr wrap="square">
            <a:spAutoFit/>
          </a:bodyPr>
          <a:lstStyle/>
          <a:p>
            <a:r>
              <a:rPr lang="en-US" sz="1800" dirty="0">
                <a:solidFill>
                  <a:schemeClr val="accent2">
                    <a:lumMod val="50000"/>
                  </a:schemeClr>
                </a:solidFill>
              </a:rPr>
              <a:t>% responses, closed question, one answer option allowed</a:t>
            </a:r>
          </a:p>
        </p:txBody>
      </p:sp>
      <p:sp>
        <p:nvSpPr>
          <p:cNvPr id="27" name="TextBox 26">
            <a:extLst>
              <a:ext uri="{FF2B5EF4-FFF2-40B4-BE49-F238E27FC236}">
                <a16:creationId xmlns:a16="http://schemas.microsoft.com/office/drawing/2014/main" id="{41EDB306-0581-4574-9D2D-D796FAD044A5}"/>
              </a:ext>
            </a:extLst>
          </p:cNvPr>
          <p:cNvSpPr txBox="1"/>
          <p:nvPr/>
        </p:nvSpPr>
        <p:spPr>
          <a:xfrm>
            <a:off x="7719146" y="3712559"/>
            <a:ext cx="3151921" cy="2308324"/>
          </a:xfrm>
          <a:prstGeom prst="rect">
            <a:avLst/>
          </a:prstGeom>
          <a:noFill/>
        </p:spPr>
        <p:txBody>
          <a:bodyPr wrap="square">
            <a:spAutoFit/>
          </a:bodyPr>
          <a:lstStyle/>
          <a:p>
            <a:pPr>
              <a:spcAft>
                <a:spcPts val="0"/>
              </a:spcAft>
            </a:pPr>
            <a:r>
              <a:rPr lang="en-US" sz="1800" b="1" dirty="0">
                <a:solidFill>
                  <a:schemeClr val="accent2">
                    <a:lumMod val="50000"/>
                  </a:schemeClr>
                </a:solidFill>
                <a:ea typeface="Times New Roman" panose="02020603050405020304" pitchFamily="18" charset="0"/>
              </a:rPr>
              <a:t>Data from an opinion poll of people visiting bookstores located in Moscow (1000 responses were sampled according to the geographical distribution of offline sales points, Sep 2</a:t>
            </a:r>
            <a:r>
              <a:rPr lang="ru-RU" sz="1800" b="1" dirty="0">
                <a:solidFill>
                  <a:schemeClr val="accent2">
                    <a:lumMod val="50000"/>
                  </a:schemeClr>
                </a:solidFill>
                <a:ea typeface="Times New Roman" panose="02020603050405020304" pitchFamily="18" charset="0"/>
              </a:rPr>
              <a:t>3-2</a:t>
            </a:r>
            <a:r>
              <a:rPr lang="en-US" sz="1800" b="1" dirty="0">
                <a:solidFill>
                  <a:schemeClr val="accent2">
                    <a:lumMod val="50000"/>
                  </a:schemeClr>
                </a:solidFill>
                <a:ea typeface="Times New Roman" panose="02020603050405020304" pitchFamily="18" charset="0"/>
              </a:rPr>
              <a:t>8</a:t>
            </a:r>
            <a:r>
              <a:rPr lang="ru-RU" sz="1800" b="1" dirty="0">
                <a:solidFill>
                  <a:schemeClr val="accent2">
                    <a:lumMod val="50000"/>
                  </a:schemeClr>
                </a:solidFill>
                <a:ea typeface="Times New Roman" panose="02020603050405020304" pitchFamily="18" charset="0"/>
              </a:rPr>
              <a:t>,</a:t>
            </a:r>
            <a:r>
              <a:rPr lang="en-US" sz="1800" b="1" dirty="0">
                <a:solidFill>
                  <a:schemeClr val="accent2">
                    <a:lumMod val="50000"/>
                  </a:schemeClr>
                </a:solidFill>
                <a:ea typeface="Times New Roman" panose="02020603050405020304" pitchFamily="18" charset="0"/>
              </a:rPr>
              <a:t> 20</a:t>
            </a:r>
            <a:r>
              <a:rPr lang="ru-RU" sz="1800" b="1" dirty="0">
                <a:solidFill>
                  <a:schemeClr val="accent2">
                    <a:lumMod val="50000"/>
                  </a:schemeClr>
                </a:solidFill>
                <a:ea typeface="Times New Roman" panose="02020603050405020304" pitchFamily="18" charset="0"/>
              </a:rPr>
              <a:t>20</a:t>
            </a:r>
            <a:r>
              <a:rPr lang="en-US" sz="1800" b="1" dirty="0">
                <a:solidFill>
                  <a:schemeClr val="accent2">
                    <a:lumMod val="50000"/>
                  </a:schemeClr>
                </a:solidFill>
                <a:ea typeface="Times New Roman" panose="02020603050405020304" pitchFamily="18" charset="0"/>
              </a:rPr>
              <a:t>)</a:t>
            </a:r>
          </a:p>
        </p:txBody>
      </p:sp>
      <p:sp>
        <p:nvSpPr>
          <p:cNvPr id="3" name="TextBox 2">
            <a:extLst>
              <a:ext uri="{FF2B5EF4-FFF2-40B4-BE49-F238E27FC236}">
                <a16:creationId xmlns:a16="http://schemas.microsoft.com/office/drawing/2014/main" id="{71A1D47C-6927-419D-AF34-B778122BA9F3}"/>
              </a:ext>
            </a:extLst>
          </p:cNvPr>
          <p:cNvSpPr txBox="1"/>
          <p:nvPr/>
        </p:nvSpPr>
        <p:spPr>
          <a:xfrm>
            <a:off x="314101" y="5135206"/>
            <a:ext cx="2825025" cy="492443"/>
          </a:xfrm>
          <a:prstGeom prst="rect">
            <a:avLst/>
          </a:prstGeom>
          <a:solidFill>
            <a:schemeClr val="bg1"/>
          </a:solidFill>
        </p:spPr>
        <p:txBody>
          <a:bodyPr wrap="square" rtlCol="0">
            <a:spAutoFit/>
          </a:bodyPr>
          <a:lstStyle/>
          <a:p>
            <a:pPr algn="ctr"/>
            <a:r>
              <a:rPr lang="en-GB" sz="1400" dirty="0"/>
              <a:t>Adult fiction</a:t>
            </a:r>
          </a:p>
          <a:p>
            <a:endParaRPr lang="en-GB" sz="1200" dirty="0"/>
          </a:p>
        </p:txBody>
      </p:sp>
      <p:sp>
        <p:nvSpPr>
          <p:cNvPr id="29" name="TextBox 28">
            <a:extLst>
              <a:ext uri="{FF2B5EF4-FFF2-40B4-BE49-F238E27FC236}">
                <a16:creationId xmlns:a16="http://schemas.microsoft.com/office/drawing/2014/main" id="{EFEE4B28-AD5E-46BA-8EB5-9550689A255B}"/>
              </a:ext>
            </a:extLst>
          </p:cNvPr>
          <p:cNvSpPr txBox="1"/>
          <p:nvPr/>
        </p:nvSpPr>
        <p:spPr>
          <a:xfrm>
            <a:off x="2940766" y="5109221"/>
            <a:ext cx="2825025" cy="492443"/>
          </a:xfrm>
          <a:prstGeom prst="rect">
            <a:avLst/>
          </a:prstGeom>
          <a:solidFill>
            <a:schemeClr val="bg1"/>
          </a:solidFill>
        </p:spPr>
        <p:txBody>
          <a:bodyPr wrap="square" rtlCol="0">
            <a:spAutoFit/>
          </a:bodyPr>
          <a:lstStyle/>
          <a:p>
            <a:pPr algn="ctr"/>
            <a:r>
              <a:rPr lang="en-GB" sz="1400" dirty="0"/>
              <a:t>Children’s books</a:t>
            </a:r>
          </a:p>
          <a:p>
            <a:endParaRPr lang="en-GB" sz="1200" dirty="0"/>
          </a:p>
        </p:txBody>
      </p:sp>
      <p:sp>
        <p:nvSpPr>
          <p:cNvPr id="5" name="TextBox 4">
            <a:extLst>
              <a:ext uri="{FF2B5EF4-FFF2-40B4-BE49-F238E27FC236}">
                <a16:creationId xmlns:a16="http://schemas.microsoft.com/office/drawing/2014/main" id="{AB678893-0242-41D6-AE2B-05AB81E520B6}"/>
              </a:ext>
            </a:extLst>
          </p:cNvPr>
          <p:cNvSpPr txBox="1"/>
          <p:nvPr/>
        </p:nvSpPr>
        <p:spPr>
          <a:xfrm>
            <a:off x="868723" y="5860776"/>
            <a:ext cx="2392001" cy="584775"/>
          </a:xfrm>
          <a:prstGeom prst="rect">
            <a:avLst/>
          </a:prstGeom>
          <a:solidFill>
            <a:schemeClr val="bg1"/>
          </a:solidFill>
        </p:spPr>
        <p:txBody>
          <a:bodyPr wrap="none" rtlCol="0">
            <a:spAutoFit/>
          </a:bodyPr>
          <a:lstStyle/>
          <a:p>
            <a:r>
              <a:rPr lang="en-GB" sz="1600" dirty="0"/>
              <a:t>100-300 roubles</a:t>
            </a:r>
          </a:p>
          <a:p>
            <a:r>
              <a:rPr lang="en-GB" sz="1600" dirty="0"/>
              <a:t>more than 500 roubles</a:t>
            </a:r>
          </a:p>
        </p:txBody>
      </p:sp>
      <p:sp>
        <p:nvSpPr>
          <p:cNvPr id="31" name="TextBox 30">
            <a:extLst>
              <a:ext uri="{FF2B5EF4-FFF2-40B4-BE49-F238E27FC236}">
                <a16:creationId xmlns:a16="http://schemas.microsoft.com/office/drawing/2014/main" id="{4490CE0F-3FD3-4842-8709-58B85B589694}"/>
              </a:ext>
            </a:extLst>
          </p:cNvPr>
          <p:cNvSpPr txBox="1"/>
          <p:nvPr/>
        </p:nvSpPr>
        <p:spPr>
          <a:xfrm>
            <a:off x="3587150" y="5863427"/>
            <a:ext cx="1709122" cy="584775"/>
          </a:xfrm>
          <a:prstGeom prst="rect">
            <a:avLst/>
          </a:prstGeom>
          <a:solidFill>
            <a:schemeClr val="bg1"/>
          </a:solidFill>
        </p:spPr>
        <p:txBody>
          <a:bodyPr wrap="none" rtlCol="0">
            <a:spAutoFit/>
          </a:bodyPr>
          <a:lstStyle/>
          <a:p>
            <a:r>
              <a:rPr lang="en-GB" sz="1600" dirty="0"/>
              <a:t>300-500 roubles</a:t>
            </a:r>
          </a:p>
          <a:p>
            <a:r>
              <a:rPr lang="en-GB" sz="1600" dirty="0"/>
              <a:t>other</a:t>
            </a:r>
          </a:p>
        </p:txBody>
      </p:sp>
    </p:spTree>
    <p:extLst>
      <p:ext uri="{BB962C8B-B14F-4D97-AF65-F5344CB8AC3E}">
        <p14:creationId xmlns:p14="http://schemas.microsoft.com/office/powerpoint/2010/main" val="340307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3" name="Объект 2">
            <a:extLst>
              <a:ext uri="{FF2B5EF4-FFF2-40B4-BE49-F238E27FC236}">
                <a16:creationId xmlns:a16="http://schemas.microsoft.com/office/drawing/2014/main" id="{CABC53A3-B896-4D97-86E3-6AB79AD01824}"/>
              </a:ext>
            </a:extLst>
          </p:cNvPr>
          <p:cNvSpPr>
            <a:spLocks noGrp="1"/>
          </p:cNvSpPr>
          <p:nvPr>
            <p:ph idx="1"/>
          </p:nvPr>
        </p:nvSpPr>
        <p:spPr>
          <a:xfrm>
            <a:off x="7631142" y="2982058"/>
            <a:ext cx="3412734" cy="1755874"/>
          </a:xfrm>
        </p:spPr>
        <p:txBody>
          <a:bodyPr anchor="ctr">
            <a:normAutofit/>
          </a:bodyPr>
          <a:lstStyle/>
          <a:p>
            <a:pPr marL="0" indent="0">
              <a:buNone/>
            </a:pPr>
            <a:r>
              <a:rPr lang="en-GB" sz="2800" dirty="0">
                <a:solidFill>
                  <a:schemeClr val="tx1">
                    <a:lumMod val="75000"/>
                    <a:lumOff val="25000"/>
                  </a:schemeClr>
                </a:solidFill>
              </a:rPr>
              <a:t>bestsellers in the Russian book market</a:t>
            </a:r>
            <a:endParaRPr lang="ru-RU" sz="2800"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6BAE63B6-268C-4ED9-8FB7-056DFDD01FFA}"/>
              </a:ext>
            </a:extLst>
          </p:cNvPr>
          <p:cNvPicPr/>
          <p:nvPr/>
        </p:nvPicPr>
        <p:blipFill rotWithShape="1">
          <a:blip r:embed="rId3">
            <a:extLst>
              <a:ext uri="{28A0092B-C50C-407E-A947-70E740481C1C}">
                <a14:useLocalDpi xmlns:a14="http://schemas.microsoft.com/office/drawing/2010/main" val="0"/>
              </a:ext>
            </a:extLst>
          </a:blip>
          <a:srcRect l="34555" t="13756" r="34491" b="13733"/>
          <a:stretch/>
        </p:blipFill>
        <p:spPr bwMode="auto">
          <a:xfrm>
            <a:off x="541352" y="202119"/>
            <a:ext cx="1656868" cy="2541080"/>
          </a:xfrm>
          <a:prstGeom prst="rect">
            <a:avLst/>
          </a:prstGeom>
          <a:noFill/>
          <a:ln>
            <a:noFill/>
          </a:ln>
          <a:extLst>
            <a:ext uri="{53640926-AAD7-44D8-BBD7-CCE9431645EC}">
              <a14:shadowObscured xmlns:a14="http://schemas.microsoft.com/office/drawing/2010/main"/>
            </a:ext>
          </a:extLst>
        </p:spPr>
      </p:pic>
      <p:pic>
        <p:nvPicPr>
          <p:cNvPr id="11" name="Рисунок 10">
            <a:extLst>
              <a:ext uri="{FF2B5EF4-FFF2-40B4-BE49-F238E27FC236}">
                <a16:creationId xmlns:a16="http://schemas.microsoft.com/office/drawing/2014/main" id="{0AEF8932-FEB7-4F8D-BC54-A3384A8D2F83}"/>
              </a:ext>
            </a:extLst>
          </p:cNvPr>
          <p:cNvPicPr/>
          <p:nvPr/>
        </p:nvPicPr>
        <p:blipFill rotWithShape="1">
          <a:blip r:embed="rId4">
            <a:extLst>
              <a:ext uri="{28A0092B-C50C-407E-A947-70E740481C1C}">
                <a14:useLocalDpi xmlns:a14="http://schemas.microsoft.com/office/drawing/2010/main" val="0"/>
              </a:ext>
            </a:extLst>
          </a:blip>
          <a:srcRect l="9662" t="8300" r="8440" b="7863"/>
          <a:stretch/>
        </p:blipFill>
        <p:spPr bwMode="auto">
          <a:xfrm>
            <a:off x="2365364" y="233549"/>
            <a:ext cx="1795756" cy="2541081"/>
          </a:xfrm>
          <a:prstGeom prst="rect">
            <a:avLst/>
          </a:prstGeom>
          <a:noFill/>
          <a:ln>
            <a:noFill/>
          </a:ln>
          <a:extLst>
            <a:ext uri="{53640926-AAD7-44D8-BBD7-CCE9431645EC}">
              <a14:shadowObscured xmlns:a14="http://schemas.microsoft.com/office/drawing/2010/main"/>
            </a:ext>
          </a:extLst>
        </p:spPr>
      </p:pic>
      <p:pic>
        <p:nvPicPr>
          <p:cNvPr id="13" name="Рисунок 12">
            <a:extLst>
              <a:ext uri="{FF2B5EF4-FFF2-40B4-BE49-F238E27FC236}">
                <a16:creationId xmlns:a16="http://schemas.microsoft.com/office/drawing/2014/main" id="{DD4E6EB8-6A23-4FA1-BCE4-F5016F063202}"/>
              </a:ext>
            </a:extLst>
          </p:cNvPr>
          <p:cNvPicPr/>
          <p:nvPr/>
        </p:nvPicPr>
        <p:blipFill rotWithShape="1">
          <a:blip r:embed="rId5">
            <a:extLst>
              <a:ext uri="{28A0092B-C50C-407E-A947-70E740481C1C}">
                <a14:useLocalDpi xmlns:a14="http://schemas.microsoft.com/office/drawing/2010/main" val="0"/>
              </a:ext>
            </a:extLst>
          </a:blip>
          <a:srcRect l="32929" t="14543" r="30230" b="12717"/>
          <a:stretch/>
        </p:blipFill>
        <p:spPr bwMode="auto">
          <a:xfrm>
            <a:off x="8006160" y="5086143"/>
            <a:ext cx="1052697" cy="1519740"/>
          </a:xfrm>
          <a:prstGeom prst="rect">
            <a:avLst/>
          </a:prstGeom>
          <a:noFill/>
          <a:ln>
            <a:noFill/>
          </a:ln>
          <a:extLst>
            <a:ext uri="{53640926-AAD7-44D8-BBD7-CCE9431645EC}">
              <a14:shadowObscured xmlns:a14="http://schemas.microsoft.com/office/drawing/2010/main"/>
            </a:ext>
          </a:extLst>
        </p:spPr>
      </p:pic>
      <p:pic>
        <p:nvPicPr>
          <p:cNvPr id="15" name="Рисунок 14">
            <a:extLst>
              <a:ext uri="{FF2B5EF4-FFF2-40B4-BE49-F238E27FC236}">
                <a16:creationId xmlns:a16="http://schemas.microsoft.com/office/drawing/2014/main" id="{E8A5614F-CCA6-4241-BA06-43D61BDBB1E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266404" y="202119"/>
            <a:ext cx="1656868" cy="2541079"/>
          </a:xfrm>
          <a:prstGeom prst="rect">
            <a:avLst/>
          </a:prstGeom>
          <a:noFill/>
          <a:ln>
            <a:noFill/>
          </a:ln>
        </p:spPr>
      </p:pic>
      <p:pic>
        <p:nvPicPr>
          <p:cNvPr id="17" name="Рисунок 16">
            <a:extLst>
              <a:ext uri="{FF2B5EF4-FFF2-40B4-BE49-F238E27FC236}">
                <a16:creationId xmlns:a16="http://schemas.microsoft.com/office/drawing/2014/main" id="{2DBED971-1445-46B3-ACB8-612ED3A62B5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133508" y="191618"/>
            <a:ext cx="1656868" cy="2551580"/>
          </a:xfrm>
          <a:prstGeom prst="rect">
            <a:avLst/>
          </a:prstGeom>
          <a:noFill/>
          <a:ln>
            <a:noFill/>
          </a:ln>
        </p:spPr>
      </p:pic>
      <p:pic>
        <p:nvPicPr>
          <p:cNvPr id="18" name="Рисунок 17">
            <a:extLst>
              <a:ext uri="{FF2B5EF4-FFF2-40B4-BE49-F238E27FC236}">
                <a16:creationId xmlns:a16="http://schemas.microsoft.com/office/drawing/2014/main" id="{A7CBECB7-C788-44CC-B961-222C960D31CC}"/>
              </a:ext>
            </a:extLst>
          </p:cNvPr>
          <p:cNvPicPr/>
          <p:nvPr/>
        </p:nvPicPr>
        <p:blipFill rotWithShape="1">
          <a:blip r:embed="rId8">
            <a:extLst>
              <a:ext uri="{28A0092B-C50C-407E-A947-70E740481C1C}">
                <a14:useLocalDpi xmlns:a14="http://schemas.microsoft.com/office/drawing/2010/main" val="0"/>
              </a:ext>
            </a:extLst>
          </a:blip>
          <a:srcRect l="27511" r="27618"/>
          <a:stretch/>
        </p:blipFill>
        <p:spPr bwMode="auto">
          <a:xfrm>
            <a:off x="9916321" y="202119"/>
            <a:ext cx="1656869" cy="2541080"/>
          </a:xfrm>
          <a:prstGeom prst="rect">
            <a:avLst/>
          </a:prstGeom>
          <a:noFill/>
          <a:ln>
            <a:noFill/>
          </a:ln>
          <a:extLst>
            <a:ext uri="{53640926-AAD7-44D8-BBD7-CCE9431645EC}">
              <a14:shadowObscured xmlns:a14="http://schemas.microsoft.com/office/drawing/2010/main"/>
            </a:ext>
          </a:extLst>
        </p:spPr>
      </p:pic>
      <p:pic>
        <p:nvPicPr>
          <p:cNvPr id="21" name="Рисунок 20">
            <a:extLst>
              <a:ext uri="{FF2B5EF4-FFF2-40B4-BE49-F238E27FC236}">
                <a16:creationId xmlns:a16="http://schemas.microsoft.com/office/drawing/2014/main" id="{FBF5ABCD-9F08-41C7-8838-A74D574EDA0D}"/>
              </a:ext>
            </a:extLst>
          </p:cNvPr>
          <p:cNvPicPr/>
          <p:nvPr/>
        </p:nvPicPr>
        <p:blipFill rotWithShape="1">
          <a:blip r:embed="rId9">
            <a:extLst>
              <a:ext uri="{28A0092B-C50C-407E-A947-70E740481C1C}">
                <a14:useLocalDpi xmlns:a14="http://schemas.microsoft.com/office/drawing/2010/main" val="0"/>
              </a:ext>
            </a:extLst>
          </a:blip>
          <a:srcRect l="25895" t="5933" r="28614" b="5691"/>
          <a:stretch/>
        </p:blipFill>
        <p:spPr bwMode="auto">
          <a:xfrm>
            <a:off x="3029590" y="5064776"/>
            <a:ext cx="1131530" cy="1541108"/>
          </a:xfrm>
          <a:prstGeom prst="rect">
            <a:avLst/>
          </a:prstGeom>
          <a:noFill/>
          <a:ln>
            <a:noFill/>
          </a:ln>
          <a:extLst>
            <a:ext uri="{53640926-AAD7-44D8-BBD7-CCE9431645EC}">
              <a14:shadowObscured xmlns:a14="http://schemas.microsoft.com/office/drawing/2010/main"/>
            </a:ext>
          </a:extLst>
        </p:spPr>
      </p:pic>
      <p:pic>
        <p:nvPicPr>
          <p:cNvPr id="22" name="Рисунок 21">
            <a:extLst>
              <a:ext uri="{FF2B5EF4-FFF2-40B4-BE49-F238E27FC236}">
                <a16:creationId xmlns:a16="http://schemas.microsoft.com/office/drawing/2014/main" id="{838E6418-19D6-40AB-887A-98AFC218B152}"/>
              </a:ext>
            </a:extLst>
          </p:cNvPr>
          <p:cNvPicPr/>
          <p:nvPr/>
        </p:nvPicPr>
        <p:blipFill rotWithShape="1">
          <a:blip r:embed="rId10">
            <a:extLst>
              <a:ext uri="{28A0092B-C50C-407E-A947-70E740481C1C}">
                <a14:useLocalDpi xmlns:a14="http://schemas.microsoft.com/office/drawing/2010/main" val="0"/>
              </a:ext>
            </a:extLst>
          </a:blip>
          <a:srcRect l="30795" t="8341" r="30067" b="4581"/>
          <a:stretch/>
        </p:blipFill>
        <p:spPr bwMode="auto">
          <a:xfrm>
            <a:off x="4267170" y="5074193"/>
            <a:ext cx="1162051" cy="1520322"/>
          </a:xfrm>
          <a:prstGeom prst="rect">
            <a:avLst/>
          </a:prstGeom>
          <a:noFill/>
          <a:ln>
            <a:noFill/>
          </a:ln>
          <a:extLst>
            <a:ext uri="{53640926-AAD7-44D8-BBD7-CCE9431645EC}">
              <a14:shadowObscured xmlns:a14="http://schemas.microsoft.com/office/drawing/2010/main"/>
            </a:ext>
          </a:extLst>
        </p:spPr>
      </p:pic>
      <p:pic>
        <p:nvPicPr>
          <p:cNvPr id="23" name="Рисунок 22">
            <a:extLst>
              <a:ext uri="{FF2B5EF4-FFF2-40B4-BE49-F238E27FC236}">
                <a16:creationId xmlns:a16="http://schemas.microsoft.com/office/drawing/2014/main" id="{EBE92AB8-96AE-4791-A21D-E9DF3F134FD4}"/>
              </a:ext>
            </a:extLst>
          </p:cNvPr>
          <p:cNvPicPr/>
          <p:nvPr/>
        </p:nvPicPr>
        <p:blipFill rotWithShape="1">
          <a:blip r:embed="rId11">
            <a:extLst>
              <a:ext uri="{28A0092B-C50C-407E-A947-70E740481C1C}">
                <a14:useLocalDpi xmlns:a14="http://schemas.microsoft.com/office/drawing/2010/main" val="0"/>
              </a:ext>
            </a:extLst>
          </a:blip>
          <a:srcRect l="10809" t="8216" r="2878" b="1287"/>
          <a:stretch/>
        </p:blipFill>
        <p:spPr bwMode="auto">
          <a:xfrm>
            <a:off x="5520006" y="5074193"/>
            <a:ext cx="1162051" cy="1541109"/>
          </a:xfrm>
          <a:prstGeom prst="rect">
            <a:avLst/>
          </a:prstGeom>
          <a:noFill/>
          <a:ln>
            <a:noFill/>
          </a:ln>
          <a:extLst>
            <a:ext uri="{53640926-AAD7-44D8-BBD7-CCE9431645EC}">
              <a14:shadowObscured xmlns:a14="http://schemas.microsoft.com/office/drawing/2010/main"/>
            </a:ext>
          </a:extLst>
        </p:spPr>
      </p:pic>
      <p:pic>
        <p:nvPicPr>
          <p:cNvPr id="24" name="Рисунок 23">
            <a:extLst>
              <a:ext uri="{FF2B5EF4-FFF2-40B4-BE49-F238E27FC236}">
                <a16:creationId xmlns:a16="http://schemas.microsoft.com/office/drawing/2014/main" id="{87A2D964-0EA0-4BC1-B199-4DD8AD6B784E}"/>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756417" y="5043409"/>
            <a:ext cx="1162051" cy="1562474"/>
          </a:xfrm>
          <a:prstGeom prst="rect">
            <a:avLst/>
          </a:prstGeom>
          <a:noFill/>
          <a:ln>
            <a:noFill/>
          </a:ln>
        </p:spPr>
      </p:pic>
      <p:pic>
        <p:nvPicPr>
          <p:cNvPr id="25" name="Рисунок 24">
            <a:extLst>
              <a:ext uri="{FF2B5EF4-FFF2-40B4-BE49-F238E27FC236}">
                <a16:creationId xmlns:a16="http://schemas.microsoft.com/office/drawing/2014/main" id="{152B4BA5-5BEB-4A95-A9AD-044BF2A2554D}"/>
              </a:ext>
            </a:extLst>
          </p:cNvPr>
          <p:cNvPicPr/>
          <p:nvPr/>
        </p:nvPicPr>
        <p:blipFill rotWithShape="1">
          <a:blip r:embed="rId13" cstate="print">
            <a:extLst>
              <a:ext uri="{28A0092B-C50C-407E-A947-70E740481C1C}">
                <a14:useLocalDpi xmlns:a14="http://schemas.microsoft.com/office/drawing/2010/main" val="0"/>
              </a:ext>
            </a:extLst>
          </a:blip>
          <a:srcRect l="23092" r="22053"/>
          <a:stretch/>
        </p:blipFill>
        <p:spPr bwMode="auto">
          <a:xfrm>
            <a:off x="1837110" y="5038366"/>
            <a:ext cx="1162051" cy="1597187"/>
          </a:xfrm>
          <a:prstGeom prst="rect">
            <a:avLst/>
          </a:prstGeom>
          <a:noFill/>
          <a:ln>
            <a:noFill/>
          </a:ln>
          <a:extLst>
            <a:ext uri="{53640926-AAD7-44D8-BBD7-CCE9431645EC}">
              <a14:shadowObscured xmlns:a14="http://schemas.microsoft.com/office/drawing/2010/main"/>
            </a:ext>
          </a:extLst>
        </p:spPr>
      </p:pic>
      <p:pic>
        <p:nvPicPr>
          <p:cNvPr id="26" name="Рисунок 25">
            <a:extLst>
              <a:ext uri="{FF2B5EF4-FFF2-40B4-BE49-F238E27FC236}">
                <a16:creationId xmlns:a16="http://schemas.microsoft.com/office/drawing/2014/main" id="{408CB652-669C-4AB1-8B40-F329AB090AF7}"/>
              </a:ext>
            </a:extLst>
          </p:cNvPr>
          <p:cNvPicPr/>
          <p:nvPr/>
        </p:nvPicPr>
        <p:blipFill rotWithShape="1">
          <a:blip r:embed="rId14">
            <a:extLst>
              <a:ext uri="{28A0092B-C50C-407E-A947-70E740481C1C}">
                <a14:useLocalDpi xmlns:a14="http://schemas.microsoft.com/office/drawing/2010/main" val="0"/>
              </a:ext>
            </a:extLst>
          </a:blip>
          <a:srcRect l="23584" t="13596" r="37270" b="29750"/>
          <a:stretch/>
        </p:blipFill>
        <p:spPr bwMode="auto">
          <a:xfrm>
            <a:off x="9186477" y="5075180"/>
            <a:ext cx="1162051" cy="1562474"/>
          </a:xfrm>
          <a:prstGeom prst="rect">
            <a:avLst/>
          </a:prstGeom>
          <a:noFill/>
          <a:ln>
            <a:noFill/>
          </a:ln>
          <a:extLst>
            <a:ext uri="{53640926-AAD7-44D8-BBD7-CCE9431645EC}">
              <a14:shadowObscured xmlns:a14="http://schemas.microsoft.com/office/drawing/2010/main"/>
            </a:ext>
          </a:extLst>
        </p:spPr>
      </p:pic>
      <p:pic>
        <p:nvPicPr>
          <p:cNvPr id="27" name="Рисунок 26">
            <a:extLst>
              <a:ext uri="{FF2B5EF4-FFF2-40B4-BE49-F238E27FC236}">
                <a16:creationId xmlns:a16="http://schemas.microsoft.com/office/drawing/2014/main" id="{75E9B26D-37EE-4C4A-8DFB-9A67A3DF0A61}"/>
              </a:ext>
            </a:extLst>
          </p:cNvPr>
          <p:cNvPicPr/>
          <p:nvPr/>
        </p:nvPicPr>
        <p:blipFill rotWithShape="1">
          <a:blip r:embed="rId15">
            <a:extLst>
              <a:ext uri="{28A0092B-C50C-407E-A947-70E740481C1C}">
                <a14:useLocalDpi xmlns:a14="http://schemas.microsoft.com/office/drawing/2010/main" val="0"/>
              </a:ext>
            </a:extLst>
          </a:blip>
          <a:srcRect l="7041" t="18187" r="63646" b="12976"/>
          <a:stretch/>
        </p:blipFill>
        <p:spPr bwMode="auto">
          <a:xfrm>
            <a:off x="10424858" y="5074193"/>
            <a:ext cx="1162050" cy="1562474"/>
          </a:xfrm>
          <a:prstGeom prst="rect">
            <a:avLst/>
          </a:prstGeom>
          <a:noFill/>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B2CC6807-A452-4025-A862-1A6432A3992D}"/>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34528" t="14449" r="34045" b="12828"/>
          <a:stretch/>
        </p:blipFill>
        <p:spPr bwMode="auto">
          <a:xfrm>
            <a:off x="4342513" y="222446"/>
            <a:ext cx="1733710" cy="25521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827DAFB-C787-4494-A3FA-57BEEBB2F32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2971" y="5043409"/>
            <a:ext cx="1357671" cy="1541107"/>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a:extLst>
              <a:ext uri="{FF2B5EF4-FFF2-40B4-BE49-F238E27FC236}">
                <a16:creationId xmlns:a16="http://schemas.microsoft.com/office/drawing/2014/main" id="{5B7BB9B5-8E58-40AC-B3D5-43F58A50E780}"/>
              </a:ext>
            </a:extLst>
          </p:cNvPr>
          <p:cNvSpPr/>
          <p:nvPr/>
        </p:nvSpPr>
        <p:spPr>
          <a:xfrm>
            <a:off x="1781531" y="2934818"/>
            <a:ext cx="5378822" cy="1969770"/>
          </a:xfrm>
          <a:prstGeom prst="rect">
            <a:avLst/>
          </a:prstGeom>
        </p:spPr>
        <p:txBody>
          <a:bodyPr wrap="square">
            <a:spAutoFit/>
          </a:bodyPr>
          <a:lstStyle/>
          <a:p>
            <a:pPr algn="just">
              <a:spcBef>
                <a:spcPts val="600"/>
              </a:spcBef>
            </a:pPr>
            <a:r>
              <a:rPr lang="en-US" sz="1600" dirty="0">
                <a:solidFill>
                  <a:schemeClr val="accent1">
                    <a:lumMod val="75000"/>
                  </a:schemeClr>
                </a:solidFill>
              </a:rPr>
              <a:t>Expert's Opinion</a:t>
            </a:r>
          </a:p>
          <a:p>
            <a:pPr algn="just">
              <a:spcBef>
                <a:spcPts val="600"/>
              </a:spcBef>
              <a:spcAft>
                <a:spcPts val="0"/>
              </a:spcAft>
            </a:pPr>
            <a:r>
              <a:rPr lang="en-US" sz="1600" i="1" dirty="0">
                <a:latin typeface="Calibri" panose="020F0502020204030204" pitchFamily="34" charset="0"/>
                <a:cs typeface="Calibri" panose="020F0502020204030204" pitchFamily="34" charset="0"/>
              </a:rPr>
              <a:t>The most remarkable development over recent years is that new authors are born and marketed online, to be later successfully monetized offline. However, this does not make the Russian market less conservative: no other market in the world except Russia has a reprint share of over 50%.</a:t>
            </a:r>
          </a:p>
          <a:p>
            <a:pPr algn="r">
              <a:spcBef>
                <a:spcPts val="600"/>
              </a:spcBef>
              <a:spcAft>
                <a:spcPts val="0"/>
              </a:spcAft>
            </a:pPr>
            <a:r>
              <a:rPr lang="en-US" sz="1600" i="1" dirty="0">
                <a:latin typeface="Calibri" panose="020F0502020204030204" pitchFamily="34" charset="0"/>
                <a:cs typeface="Calibri" panose="020F0502020204030204" pitchFamily="34" charset="0"/>
              </a:rPr>
              <a:t>Leonid Shkurovich, Azbuka-Atticus</a:t>
            </a:r>
          </a:p>
        </p:txBody>
      </p:sp>
      <p:pic>
        <p:nvPicPr>
          <p:cNvPr id="30" name="Рисунок 29">
            <a:extLst>
              <a:ext uri="{FF2B5EF4-FFF2-40B4-BE49-F238E27FC236}">
                <a16:creationId xmlns:a16="http://schemas.microsoft.com/office/drawing/2014/main" id="{A3F8A4B7-0964-4D8F-B80C-A35303F2CA6C}"/>
              </a:ext>
            </a:extLst>
          </p:cNvPr>
          <p:cNvPicPr/>
          <p:nvPr/>
        </p:nvPicPr>
        <p:blipFill rotWithShape="1">
          <a:blip r:embed="rId18">
            <a:extLst>
              <a:ext uri="{28A0092B-C50C-407E-A947-70E740481C1C}">
                <a14:useLocalDpi xmlns:a14="http://schemas.microsoft.com/office/drawing/2010/main" val="0"/>
              </a:ext>
            </a:extLst>
          </a:blip>
          <a:srcRect l="14695" t="9401" r="10596" b="13493"/>
          <a:stretch/>
        </p:blipFill>
        <p:spPr bwMode="auto">
          <a:xfrm>
            <a:off x="-24602" y="2890943"/>
            <a:ext cx="1616711" cy="18149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631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A76DDDB-9E84-4FD3-85B3-2FBF33B9FD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891" b="-2"/>
          <a:stretch/>
        </p:blipFill>
        <p:spPr bwMode="auto">
          <a:xfrm>
            <a:off x="6569612" y="-1"/>
            <a:ext cx="5622388"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EE594879-9EE7-4C8F-8CD9-C27995994417}"/>
              </a:ext>
            </a:extLst>
          </p:cNvPr>
          <p:cNvSpPr>
            <a:spLocks noGrp="1"/>
          </p:cNvSpPr>
          <p:nvPr>
            <p:ph type="title"/>
          </p:nvPr>
        </p:nvSpPr>
        <p:spPr>
          <a:xfrm>
            <a:off x="262238" y="146290"/>
            <a:ext cx="11734800" cy="701655"/>
          </a:xfrm>
        </p:spPr>
        <p:txBody>
          <a:bodyPr>
            <a:noAutofit/>
          </a:bodyPr>
          <a:lstStyle/>
          <a:p>
            <a:pPr algn="r"/>
            <a:r>
              <a:rPr lang="en-US" sz="3200" dirty="0"/>
              <a:t>Book and Reading Promotion in Russia: </a:t>
            </a:r>
            <a:br>
              <a:rPr lang="en-US" sz="3200" dirty="0"/>
            </a:br>
            <a:r>
              <a:rPr lang="en-US" sz="3200" dirty="0"/>
              <a:t>online national Initiatives</a:t>
            </a:r>
            <a:r>
              <a:rPr lang="ru-RU" sz="3200" dirty="0"/>
              <a:t> </a:t>
            </a:r>
            <a:r>
              <a:rPr lang="en-US" sz="3200" dirty="0"/>
              <a:t>in 2020</a:t>
            </a:r>
            <a:endParaRPr lang="ru-RU" sz="3200" dirty="0"/>
          </a:p>
        </p:txBody>
      </p:sp>
      <p:pic>
        <p:nvPicPr>
          <p:cNvPr id="5" name="Picture 4">
            <a:extLst>
              <a:ext uri="{FF2B5EF4-FFF2-40B4-BE49-F238E27FC236}">
                <a16:creationId xmlns:a16="http://schemas.microsoft.com/office/drawing/2014/main" id="{627E06EF-3714-422F-8837-49717CA16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08" y="5545139"/>
            <a:ext cx="2992809" cy="1312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1723CA9E-2483-405A-8A9F-397A14092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433" y="5657040"/>
            <a:ext cx="3126567" cy="12009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53E1B226-BE86-4A42-A413-E6B5D4CE05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702" y="5657040"/>
            <a:ext cx="1879731" cy="12009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6CD435E-2ABC-43B7-8AF2-F644F4C5986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40" t="24968" r="3133" b="18764"/>
          <a:stretch/>
        </p:blipFill>
        <p:spPr bwMode="auto">
          <a:xfrm>
            <a:off x="5689664" y="5657040"/>
            <a:ext cx="1496038" cy="12009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3A1D0E75-D843-4F52-80B6-09579B5E2E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9548" y="5637710"/>
            <a:ext cx="2270918" cy="712321"/>
          </a:xfrm>
          <a:prstGeom prst="rect">
            <a:avLst/>
          </a:prstGeom>
          <a:noFill/>
          <a:extLst>
            <a:ext uri="{909E8E84-426E-40DD-AFC4-6F175D3DCCD1}">
              <a14:hiddenFill xmlns:a14="http://schemas.microsoft.com/office/drawing/2010/main">
                <a:solidFill>
                  <a:srgbClr val="FFFFFF"/>
                </a:solidFill>
              </a14:hiddenFill>
            </a:ext>
          </a:extLst>
        </p:spPr>
      </p:pic>
      <p:sp>
        <p:nvSpPr>
          <p:cNvPr id="13" name="Объект 2">
            <a:extLst>
              <a:ext uri="{FF2B5EF4-FFF2-40B4-BE49-F238E27FC236}">
                <a16:creationId xmlns:a16="http://schemas.microsoft.com/office/drawing/2014/main" id="{76173D84-C4ED-400B-AEA0-ED7EDA9B7AB5}"/>
              </a:ext>
            </a:extLst>
          </p:cNvPr>
          <p:cNvSpPr>
            <a:spLocks noGrp="1"/>
          </p:cNvSpPr>
          <p:nvPr>
            <p:ph idx="1"/>
          </p:nvPr>
        </p:nvSpPr>
        <p:spPr>
          <a:xfrm>
            <a:off x="228600" y="903747"/>
            <a:ext cx="6657801" cy="4678162"/>
          </a:xfrm>
        </p:spPr>
        <p:txBody>
          <a:bodyPr>
            <a:normAutofit fontScale="77500" lnSpcReduction="20000"/>
          </a:bodyPr>
          <a:lstStyle/>
          <a:p>
            <a:r>
              <a:rPr lang="en-GB" b="1" dirty="0"/>
              <a:t>BIBLIONIGHT</a:t>
            </a:r>
            <a:r>
              <a:rPr lang="ru-RU" b="1" dirty="0"/>
              <a:t> </a:t>
            </a:r>
            <a:r>
              <a:rPr lang="ru-RU" sz="1400" i="1" dirty="0">
                <a:solidFill>
                  <a:schemeClr val="accent1">
                    <a:lumMod val="75000"/>
                  </a:schemeClr>
                </a:solidFill>
              </a:rPr>
              <a:t>(</a:t>
            </a:r>
            <a:r>
              <a:rPr lang="en-GB" sz="1400" i="1" dirty="0">
                <a:solidFill>
                  <a:schemeClr val="accent1">
                    <a:lumMod val="75000"/>
                  </a:schemeClr>
                </a:solidFill>
              </a:rPr>
              <a:t>an annual socio-cultural event (created in 2012) dedicated to reading that takes place in April across the whole of Russia. During this night, libraries, bookshops, and literary museums have longer opening hours and branch out into other artistic spheres. The aim of the event is the development of the library, museum, and book business, the popularization of reading, and the organisation of new forms of cultural leisure for Russia’s citizens</a:t>
            </a:r>
            <a:r>
              <a:rPr lang="ru-RU" sz="1400" i="1" dirty="0">
                <a:solidFill>
                  <a:schemeClr val="accent1">
                    <a:lumMod val="75000"/>
                  </a:schemeClr>
                </a:solidFill>
              </a:rPr>
              <a:t>)</a:t>
            </a:r>
          </a:p>
          <a:p>
            <a:r>
              <a:rPr lang="en-GB" b="1" dirty="0"/>
              <a:t>TOTAL DICTATION </a:t>
            </a:r>
            <a:r>
              <a:rPr lang="ru-RU" sz="1400" i="1" dirty="0">
                <a:solidFill>
                  <a:schemeClr val="accent1">
                    <a:lumMod val="75000"/>
                  </a:schemeClr>
                </a:solidFill>
              </a:rPr>
              <a:t>(</a:t>
            </a:r>
            <a:r>
              <a:rPr lang="en-GB" sz="1400" i="1" dirty="0">
                <a:solidFill>
                  <a:schemeClr val="accent1">
                    <a:lumMod val="75000"/>
                  </a:schemeClr>
                </a:solidFill>
              </a:rPr>
              <a:t>an annual educational event (created in 2004) that simultaneously takes place in Russia and different countries around the world with the aim of popularizing the Russian language. The authors of the texts for dictation include famous authors, opinion journalists, and both classical and contemporary philosophers. Famous cultural figureheads are invited to dictate these texts. In 2020, a piece by Andrei </a:t>
            </a:r>
            <a:r>
              <a:rPr lang="en-GB" sz="1400" i="1" dirty="0" err="1">
                <a:solidFill>
                  <a:schemeClr val="accent1">
                    <a:lumMod val="75000"/>
                  </a:schemeClr>
                </a:solidFill>
              </a:rPr>
              <a:t>Gelasimov</a:t>
            </a:r>
            <a:r>
              <a:rPr lang="en-GB" sz="1400" i="1" dirty="0">
                <a:solidFill>
                  <a:schemeClr val="accent1">
                    <a:lumMod val="75000"/>
                  </a:schemeClr>
                </a:solidFill>
              </a:rPr>
              <a:t> was read out)</a:t>
            </a:r>
          </a:p>
          <a:p>
            <a:r>
              <a:rPr lang="en-GB" b="1" dirty="0"/>
              <a:t>LIVE CLASSICS </a:t>
            </a:r>
            <a:r>
              <a:rPr lang="ru-RU" sz="1400" i="1" dirty="0">
                <a:solidFill>
                  <a:schemeClr val="accent1">
                    <a:lumMod val="75000"/>
                  </a:schemeClr>
                </a:solidFill>
              </a:rPr>
              <a:t>(</a:t>
            </a:r>
            <a:r>
              <a:rPr lang="en-GB" sz="1400" i="1" dirty="0">
                <a:solidFill>
                  <a:schemeClr val="accent1">
                    <a:lumMod val="75000"/>
                  </a:schemeClr>
                </a:solidFill>
              </a:rPr>
              <a:t>an annual competition for young readers (created in 2013) wherein participants read Russian prose aloud. It is the most widespread children’s literature educational project in Russia; every year over 2.5 million people from 85 different regions of the country take part. The competition’s goal is to popularize reading among teenagers and expand their horizons when it comes to reading</a:t>
            </a:r>
            <a:r>
              <a:rPr lang="ru-RU" sz="1400" i="1" dirty="0">
                <a:solidFill>
                  <a:schemeClr val="accent1">
                    <a:lumMod val="75000"/>
                  </a:schemeClr>
                </a:solidFill>
              </a:rPr>
              <a:t>)</a:t>
            </a:r>
          </a:p>
          <a:p>
            <a:r>
              <a:rPr lang="en-GB" b="1" dirty="0"/>
              <a:t>BIG BOOK </a:t>
            </a:r>
            <a:r>
              <a:rPr lang="ru-RU" sz="1400" i="1" dirty="0">
                <a:solidFill>
                  <a:schemeClr val="accent1">
                    <a:lumMod val="75000"/>
                  </a:schemeClr>
                </a:solidFill>
              </a:rPr>
              <a:t>(</a:t>
            </a:r>
            <a:r>
              <a:rPr lang="en-GB" sz="1400" i="1" dirty="0">
                <a:solidFill>
                  <a:schemeClr val="accent1">
                    <a:lumMod val="75000"/>
                  </a:schemeClr>
                </a:solidFill>
              </a:rPr>
              <a:t>a national literary prize (established in 2005) for the best work of prose written in Russian.</a:t>
            </a:r>
            <a:r>
              <a:rPr lang="ru-RU" sz="1400" i="1" dirty="0">
                <a:solidFill>
                  <a:schemeClr val="accent1">
                    <a:lumMod val="75000"/>
                  </a:schemeClr>
                </a:solidFill>
              </a:rPr>
              <a:t> </a:t>
            </a:r>
            <a:r>
              <a:rPr lang="en-GB" sz="1400" i="1" dirty="0">
                <a:solidFill>
                  <a:schemeClr val="accent1">
                    <a:lumMod val="75000"/>
                  </a:schemeClr>
                </a:solidFill>
              </a:rPr>
              <a:t>Past laureates have been Daniil </a:t>
            </a:r>
            <a:r>
              <a:rPr lang="en-GB" sz="1400" i="1" dirty="0" err="1">
                <a:solidFill>
                  <a:schemeClr val="accent1">
                    <a:lumMod val="75000"/>
                  </a:schemeClr>
                </a:solidFill>
              </a:rPr>
              <a:t>Granin</a:t>
            </a:r>
            <a:r>
              <a:rPr lang="en-GB" sz="1400" i="1" dirty="0">
                <a:solidFill>
                  <a:schemeClr val="accent1">
                    <a:lumMod val="75000"/>
                  </a:schemeClr>
                </a:solidFill>
              </a:rPr>
              <a:t>, Vladimir Sorokin, Lyudmila </a:t>
            </a:r>
            <a:r>
              <a:rPr lang="en-GB" sz="1400" i="1" dirty="0" err="1">
                <a:solidFill>
                  <a:schemeClr val="accent1">
                    <a:lumMod val="75000"/>
                  </a:schemeClr>
                </a:solidFill>
              </a:rPr>
              <a:t>Ulitskaya</a:t>
            </a:r>
            <a:r>
              <a:rPr lang="en-GB" sz="1400" i="1" dirty="0">
                <a:solidFill>
                  <a:schemeClr val="accent1">
                    <a:lumMod val="75000"/>
                  </a:schemeClr>
                </a:solidFill>
              </a:rPr>
              <a:t>, </a:t>
            </a:r>
            <a:r>
              <a:rPr lang="en-GB" sz="1400" i="1" dirty="0" err="1">
                <a:solidFill>
                  <a:schemeClr val="accent1">
                    <a:lumMod val="75000"/>
                  </a:schemeClr>
                </a:solidFill>
              </a:rPr>
              <a:t>Evegenii</a:t>
            </a:r>
            <a:r>
              <a:rPr lang="en-GB" sz="1400" i="1" dirty="0">
                <a:solidFill>
                  <a:schemeClr val="accent1">
                    <a:lumMod val="75000"/>
                  </a:schemeClr>
                </a:solidFill>
              </a:rPr>
              <a:t> </a:t>
            </a:r>
            <a:r>
              <a:rPr lang="en-GB" sz="1400" i="1" dirty="0" err="1">
                <a:solidFill>
                  <a:schemeClr val="accent1">
                    <a:lumMod val="75000"/>
                  </a:schemeClr>
                </a:solidFill>
              </a:rPr>
              <a:t>Vodolazkin</a:t>
            </a:r>
            <a:r>
              <a:rPr lang="en-GB" sz="1400" i="1" dirty="0">
                <a:solidFill>
                  <a:schemeClr val="accent1">
                    <a:lumMod val="75000"/>
                  </a:schemeClr>
                </a:solidFill>
              </a:rPr>
              <a:t>, Leonid </a:t>
            </a:r>
            <a:r>
              <a:rPr lang="en-GB" sz="1400" i="1" dirty="0" err="1">
                <a:solidFill>
                  <a:schemeClr val="accent1">
                    <a:lumMod val="75000"/>
                  </a:schemeClr>
                </a:solidFill>
              </a:rPr>
              <a:t>Yusefovich</a:t>
            </a:r>
            <a:r>
              <a:rPr lang="en-GB" sz="1400" i="1" dirty="0">
                <a:solidFill>
                  <a:schemeClr val="accent1">
                    <a:lumMod val="75000"/>
                  </a:schemeClr>
                </a:solidFill>
              </a:rPr>
              <a:t>, </a:t>
            </a:r>
            <a:r>
              <a:rPr lang="en-GB" sz="1400" i="1" dirty="0" err="1">
                <a:solidFill>
                  <a:schemeClr val="accent1">
                    <a:lumMod val="75000"/>
                  </a:schemeClr>
                </a:solidFill>
              </a:rPr>
              <a:t>Zakhat</a:t>
            </a:r>
            <a:r>
              <a:rPr lang="en-GB" sz="1400" i="1" dirty="0">
                <a:solidFill>
                  <a:schemeClr val="accent1">
                    <a:lumMod val="75000"/>
                  </a:schemeClr>
                </a:solidFill>
              </a:rPr>
              <a:t> </a:t>
            </a:r>
            <a:r>
              <a:rPr lang="en-GB" sz="1400" i="1" dirty="0" err="1">
                <a:solidFill>
                  <a:schemeClr val="accent1">
                    <a:lumMod val="75000"/>
                  </a:schemeClr>
                </a:solidFill>
              </a:rPr>
              <a:t>Prilepin</a:t>
            </a:r>
            <a:r>
              <a:rPr lang="en-GB" sz="1400" i="1" dirty="0">
                <a:solidFill>
                  <a:schemeClr val="accent1">
                    <a:lumMod val="75000"/>
                  </a:schemeClr>
                </a:solidFill>
              </a:rPr>
              <a:t>, </a:t>
            </a:r>
            <a:r>
              <a:rPr lang="en-GB" sz="1400" i="1" dirty="0" err="1">
                <a:solidFill>
                  <a:schemeClr val="accent1">
                    <a:lumMod val="75000"/>
                  </a:schemeClr>
                </a:solidFill>
              </a:rPr>
              <a:t>Guzel</a:t>
            </a:r>
            <a:r>
              <a:rPr lang="en-GB" sz="1400" i="1" dirty="0">
                <a:solidFill>
                  <a:schemeClr val="accent1">
                    <a:lumMod val="75000"/>
                  </a:schemeClr>
                </a:solidFill>
              </a:rPr>
              <a:t> </a:t>
            </a:r>
            <a:r>
              <a:rPr lang="en-GB" sz="1400" i="1" dirty="0" err="1">
                <a:solidFill>
                  <a:schemeClr val="accent1">
                    <a:lumMod val="75000"/>
                  </a:schemeClr>
                </a:solidFill>
              </a:rPr>
              <a:t>Yakhina</a:t>
            </a:r>
            <a:r>
              <a:rPr lang="en-GB" sz="1400" i="1" dirty="0">
                <a:solidFill>
                  <a:schemeClr val="accent1">
                    <a:lumMod val="75000"/>
                  </a:schemeClr>
                </a:solidFill>
              </a:rPr>
              <a:t>, Lev </a:t>
            </a:r>
            <a:r>
              <a:rPr lang="en-GB" sz="1400" i="1" dirty="0" err="1">
                <a:solidFill>
                  <a:schemeClr val="accent1">
                    <a:lumMod val="75000"/>
                  </a:schemeClr>
                </a:solidFill>
              </a:rPr>
              <a:t>Danilkin</a:t>
            </a:r>
            <a:r>
              <a:rPr lang="en-GB" sz="1400" i="1" dirty="0">
                <a:solidFill>
                  <a:schemeClr val="accent1">
                    <a:lumMod val="75000"/>
                  </a:schemeClr>
                </a:solidFill>
              </a:rPr>
              <a:t> et al. In 2020, Aleksandr </a:t>
            </a:r>
            <a:r>
              <a:rPr lang="en-GB" sz="1400" i="1" dirty="0" err="1">
                <a:solidFill>
                  <a:schemeClr val="accent1">
                    <a:lumMod val="75000"/>
                  </a:schemeClr>
                </a:solidFill>
              </a:rPr>
              <a:t>Ilichevsky</a:t>
            </a:r>
            <a:r>
              <a:rPr lang="en-GB" sz="1400" i="1" dirty="0">
                <a:solidFill>
                  <a:schemeClr val="accent1">
                    <a:lumMod val="75000"/>
                  </a:schemeClr>
                </a:solidFill>
              </a:rPr>
              <a:t> placed first with his book “Newton’s Sketch”</a:t>
            </a:r>
            <a:r>
              <a:rPr lang="ru-RU" sz="1400" i="1" dirty="0">
                <a:solidFill>
                  <a:schemeClr val="accent1">
                    <a:lumMod val="75000"/>
                  </a:schemeClr>
                </a:solidFill>
              </a:rPr>
              <a:t>)</a:t>
            </a:r>
          </a:p>
          <a:p>
            <a:r>
              <a:rPr lang="en-GB" b="1" dirty="0"/>
              <a:t>THE MOST READING REGION </a:t>
            </a:r>
            <a:r>
              <a:rPr lang="ru-RU" sz="1400" i="1" dirty="0">
                <a:solidFill>
                  <a:schemeClr val="accent1">
                    <a:lumMod val="75000"/>
                  </a:schemeClr>
                </a:solidFill>
              </a:rPr>
              <a:t>(</a:t>
            </a:r>
            <a:r>
              <a:rPr lang="en-GB" sz="1400" i="1" dirty="0">
                <a:solidFill>
                  <a:schemeClr val="accent1">
                    <a:lumMod val="75000"/>
                  </a:schemeClr>
                </a:solidFill>
              </a:rPr>
              <a:t>a nationwide competition among the subjects of the Russian Federation for the title of “The Literary Flagship of Russia”. It is intended to appreciate and encourage the contribution of different regions to the development of literature in the country’s cultural sphere, as well as their efforts in making reading more accessible Russia’s inhabitants. This annual competition was launched as part of the Year of Literature in Russia. The honorary title of “The Literary Flagship of Russia” has been bestowed upon the Ulyanovsk Oblast (2015), the Voronezh Oblast (2016), Saint-Petersburg (2017), the Irkutsk Oblast (2018), the Belgorod Oblast (2019), and the Republic of Sakha (2020).</a:t>
            </a:r>
          </a:p>
        </p:txBody>
      </p:sp>
    </p:spTree>
    <p:extLst>
      <p:ext uri="{BB962C8B-B14F-4D97-AF65-F5344CB8AC3E}">
        <p14:creationId xmlns:p14="http://schemas.microsoft.com/office/powerpoint/2010/main" val="38650428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TM03457510[[fn=Савон]]</Template>
  <TotalTime>4299</TotalTime>
  <Words>1648</Words>
  <Application>Microsoft Office PowerPoint</Application>
  <PresentationFormat>Widescreen</PresentationFormat>
  <Paragraphs>136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Garamond</vt:lpstr>
      <vt:lpstr>Times New Roman</vt:lpstr>
      <vt:lpstr>Савон</vt:lpstr>
      <vt:lpstr>THE RUSSIAN BOOK INDUSTRY</vt:lpstr>
      <vt:lpstr>The total industry turnover (both digital and printed copies) at the end of 2020 showed losses of 9%. This points to the mild impact the pandemic has had on the book business in Russia.  The main reason behind this negative trend is significant losses in the retail market of printed books (-12.6%). Even stable budget purchases of books and the growth in the sales of e-books and digital books services (+1.8 bil. RUB) could not make up for these losses.</vt:lpstr>
      <vt:lpstr>According to data from the Russian Book Chamber (RCP), the total number of titles released in 2020 decreased by 13.3%, alongside the drop of 6.8% in average circulation. As a result, the physical volume of book releases decreased by roughly a fifth (-19.3%) in comparison with the statistics from 2019.  This is the second year in a row that publishers are decreasing funding for adult literature as well for the release of children’s fiction. Since 2017, the negative trend in the release of professional literature has continued.  But even so, the Russian book industry still prints more than 350 million books and brochures a year, of which only two thirds are sold. </vt:lpstr>
      <vt:lpstr>Governmental support</vt:lpstr>
      <vt:lpstr>PowerPoint Presentation</vt:lpstr>
      <vt:lpstr>In the midst of the pandemic and a sharp drop in economic activity, the disposable income of Russian people in 2020 was only 89.4% of what it was in 2013. Other than the virus, people living in Russia were faced with the escalation of inflation and the devaluation of the rouble. And although books remain one of the most accessible goods for Russian citizens, nonetheless instead of the predicted increase in price of 8-10%, the price of printed publications in the book market in 2020 has, in fact, only increased by 0.13%; the average price reached 300.39 roubles. For 2021, a significant increase in the average price for a book is predicted due to the price-rise of the expendable materials required in the production of a paperback book.</vt:lpstr>
      <vt:lpstr>How much should a book cost?</vt:lpstr>
      <vt:lpstr>PowerPoint Presentation</vt:lpstr>
      <vt:lpstr>Book and Reading Promotion in Russia:  online national Initiatives in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Книжная отрасль России</dc:title>
  <dc:creator>Елена Соловьева</dc:creator>
  <cp:lastModifiedBy>Sophie Benbelaid</cp:lastModifiedBy>
  <cp:revision>19</cp:revision>
  <dcterms:created xsi:type="dcterms:W3CDTF">2021-07-23T07:57:50Z</dcterms:created>
  <dcterms:modified xsi:type="dcterms:W3CDTF">2021-08-16T11:58:59Z</dcterms:modified>
</cp:coreProperties>
</file>